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84" r:id="rId2"/>
    <p:sldId id="307" r:id="rId3"/>
    <p:sldId id="285" r:id="rId4"/>
    <p:sldId id="287" r:id="rId5"/>
    <p:sldId id="306" r:id="rId6"/>
    <p:sldId id="304" r:id="rId7"/>
    <p:sldId id="308" r:id="rId8"/>
    <p:sldId id="309" r:id="rId9"/>
    <p:sldId id="310" r:id="rId10"/>
    <p:sldId id="311" r:id="rId11"/>
    <p:sldId id="312" r:id="rId12"/>
    <p:sldId id="313" r:id="rId13"/>
    <p:sldId id="305" r:id="rId14"/>
    <p:sldId id="315" r:id="rId15"/>
    <p:sldId id="314" r:id="rId16"/>
    <p:sldId id="316"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0856" autoAdjust="0"/>
  </p:normalViewPr>
  <p:slideViewPr>
    <p:cSldViewPr snapToGrid="0">
      <p:cViewPr varScale="1">
        <p:scale>
          <a:sx n="59" d="100"/>
          <a:sy n="59" d="100"/>
        </p:scale>
        <p:origin x="634" y="67"/>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372DDD-2324-44E7-85D1-4721EF298F75}" type="datetimeFigureOut">
              <a:rPr lang="zh-CN" altLang="en-US" smtClean="0"/>
              <a:t>2021/1/8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697548-8228-4CCF-B6F2-E4904CA8B9FF}" type="slidenum">
              <a:rPr lang="zh-CN" altLang="en-US" smtClean="0"/>
              <a:t>‹#›</a:t>
            </a:fld>
            <a:endParaRPr lang="zh-CN" altLang="en-US"/>
          </a:p>
        </p:txBody>
      </p:sp>
    </p:spTree>
    <p:extLst>
      <p:ext uri="{BB962C8B-B14F-4D97-AF65-F5344CB8AC3E}">
        <p14:creationId xmlns:p14="http://schemas.microsoft.com/office/powerpoint/2010/main" val="3886823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740D0C9-B59E-48DC-9C97-83D37837A1D4}"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740D0C9-B59E-48DC-9C97-83D37837A1D4}" type="slidenum">
              <a:rPr lang="zh-CN" altLang="en-US" smtClean="0"/>
              <a:t>10</a:t>
            </a:fld>
            <a:endParaRPr lang="zh-CN" altLang="en-US"/>
          </a:p>
        </p:txBody>
      </p:sp>
    </p:spTree>
    <p:extLst>
      <p:ext uri="{BB962C8B-B14F-4D97-AF65-F5344CB8AC3E}">
        <p14:creationId xmlns:p14="http://schemas.microsoft.com/office/powerpoint/2010/main" val="4023420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740D0C9-B59E-48DC-9C97-83D37837A1D4}" type="slidenum">
              <a:rPr lang="zh-CN" altLang="en-US" smtClean="0"/>
              <a:t>11</a:t>
            </a:fld>
            <a:endParaRPr lang="zh-CN" altLang="en-US"/>
          </a:p>
        </p:txBody>
      </p:sp>
    </p:spTree>
    <p:extLst>
      <p:ext uri="{BB962C8B-B14F-4D97-AF65-F5344CB8AC3E}">
        <p14:creationId xmlns:p14="http://schemas.microsoft.com/office/powerpoint/2010/main" val="2317140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740D0C9-B59E-48DC-9C97-83D37837A1D4}" type="slidenum">
              <a:rPr lang="zh-CN" altLang="en-US" smtClean="0"/>
              <a:t>12</a:t>
            </a:fld>
            <a:endParaRPr lang="zh-CN" altLang="en-US"/>
          </a:p>
        </p:txBody>
      </p:sp>
    </p:spTree>
    <p:extLst>
      <p:ext uri="{BB962C8B-B14F-4D97-AF65-F5344CB8AC3E}">
        <p14:creationId xmlns:p14="http://schemas.microsoft.com/office/powerpoint/2010/main" val="2161855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740D0C9-B59E-48DC-9C97-83D37837A1D4}" type="slidenum">
              <a:rPr lang="zh-CN" altLang="en-US" smtClean="0"/>
              <a:t>13</a:t>
            </a:fld>
            <a:endParaRPr lang="zh-CN" altLang="en-US"/>
          </a:p>
        </p:txBody>
      </p:sp>
    </p:spTree>
    <p:extLst>
      <p:ext uri="{BB962C8B-B14F-4D97-AF65-F5344CB8AC3E}">
        <p14:creationId xmlns:p14="http://schemas.microsoft.com/office/powerpoint/2010/main" val="3829827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740D0C9-B59E-48DC-9C97-83D37837A1D4}" type="slidenum">
              <a:rPr lang="zh-CN" altLang="en-US" smtClean="0"/>
              <a:t>14</a:t>
            </a:fld>
            <a:endParaRPr lang="zh-CN" altLang="en-US"/>
          </a:p>
        </p:txBody>
      </p:sp>
    </p:spTree>
    <p:extLst>
      <p:ext uri="{BB962C8B-B14F-4D97-AF65-F5344CB8AC3E}">
        <p14:creationId xmlns:p14="http://schemas.microsoft.com/office/powerpoint/2010/main" val="7712260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740D0C9-B59E-48DC-9C97-83D37837A1D4}" type="slidenum">
              <a:rPr lang="zh-CN" altLang="en-US" smtClean="0"/>
              <a:t>15</a:t>
            </a:fld>
            <a:endParaRPr lang="zh-CN" altLang="en-US"/>
          </a:p>
        </p:txBody>
      </p:sp>
    </p:spTree>
    <p:extLst>
      <p:ext uri="{BB962C8B-B14F-4D97-AF65-F5344CB8AC3E}">
        <p14:creationId xmlns:p14="http://schemas.microsoft.com/office/powerpoint/2010/main" val="33783577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740D0C9-B59E-48DC-9C97-83D37837A1D4}" type="slidenum">
              <a:rPr lang="zh-CN" altLang="en-US" smtClean="0"/>
              <a:t>16</a:t>
            </a:fld>
            <a:endParaRPr lang="zh-CN" altLang="en-US"/>
          </a:p>
        </p:txBody>
      </p:sp>
    </p:spTree>
    <p:extLst>
      <p:ext uri="{BB962C8B-B14F-4D97-AF65-F5344CB8AC3E}">
        <p14:creationId xmlns:p14="http://schemas.microsoft.com/office/powerpoint/2010/main" val="2184488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740D0C9-B59E-48DC-9C97-83D37837A1D4}" type="slidenum">
              <a:rPr lang="zh-CN" altLang="en-US" smtClean="0"/>
              <a:t>2</a:t>
            </a:fld>
            <a:endParaRPr lang="zh-CN" altLang="en-US"/>
          </a:p>
        </p:txBody>
      </p:sp>
    </p:spTree>
    <p:extLst>
      <p:ext uri="{BB962C8B-B14F-4D97-AF65-F5344CB8AC3E}">
        <p14:creationId xmlns:p14="http://schemas.microsoft.com/office/powerpoint/2010/main" val="3293724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740D0C9-B59E-48DC-9C97-83D37837A1D4}" type="slidenum">
              <a:rPr lang="zh-CN" altLang="en-US" smtClean="0"/>
              <a:t>3</a:t>
            </a:fld>
            <a:endParaRPr lang="zh-CN" altLang="en-US"/>
          </a:p>
        </p:txBody>
      </p:sp>
    </p:spTree>
    <p:extLst>
      <p:ext uri="{BB962C8B-B14F-4D97-AF65-F5344CB8AC3E}">
        <p14:creationId xmlns:p14="http://schemas.microsoft.com/office/powerpoint/2010/main" val="2953662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740D0C9-B59E-48DC-9C97-83D37837A1D4}" type="slidenum">
              <a:rPr lang="zh-CN" altLang="en-US" smtClean="0"/>
              <a:t>4</a:t>
            </a:fld>
            <a:endParaRPr lang="zh-CN" altLang="en-US"/>
          </a:p>
        </p:txBody>
      </p:sp>
    </p:spTree>
    <p:extLst>
      <p:ext uri="{BB962C8B-B14F-4D97-AF65-F5344CB8AC3E}">
        <p14:creationId xmlns:p14="http://schemas.microsoft.com/office/powerpoint/2010/main" val="1504403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740D0C9-B59E-48DC-9C97-83D37837A1D4}" type="slidenum">
              <a:rPr lang="zh-CN" altLang="en-US" smtClean="0"/>
              <a:t>5</a:t>
            </a:fld>
            <a:endParaRPr lang="zh-CN" altLang="en-US"/>
          </a:p>
        </p:txBody>
      </p:sp>
    </p:spTree>
    <p:extLst>
      <p:ext uri="{BB962C8B-B14F-4D97-AF65-F5344CB8AC3E}">
        <p14:creationId xmlns:p14="http://schemas.microsoft.com/office/powerpoint/2010/main" val="3578086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740D0C9-B59E-48DC-9C97-83D37837A1D4}" type="slidenum">
              <a:rPr lang="zh-CN" altLang="en-US" smtClean="0"/>
              <a:t>6</a:t>
            </a:fld>
            <a:endParaRPr lang="zh-CN" altLang="en-US"/>
          </a:p>
        </p:txBody>
      </p:sp>
    </p:spTree>
    <p:extLst>
      <p:ext uri="{BB962C8B-B14F-4D97-AF65-F5344CB8AC3E}">
        <p14:creationId xmlns:p14="http://schemas.microsoft.com/office/powerpoint/2010/main" val="4145570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740D0C9-B59E-48DC-9C97-83D37837A1D4}" type="slidenum">
              <a:rPr lang="zh-CN" altLang="en-US" smtClean="0"/>
              <a:t>7</a:t>
            </a:fld>
            <a:endParaRPr lang="zh-CN" altLang="en-US"/>
          </a:p>
        </p:txBody>
      </p:sp>
    </p:spTree>
    <p:extLst>
      <p:ext uri="{BB962C8B-B14F-4D97-AF65-F5344CB8AC3E}">
        <p14:creationId xmlns:p14="http://schemas.microsoft.com/office/powerpoint/2010/main" val="3625892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740D0C9-B59E-48DC-9C97-83D37837A1D4}" type="slidenum">
              <a:rPr lang="zh-CN" altLang="en-US" smtClean="0"/>
              <a:t>8</a:t>
            </a:fld>
            <a:endParaRPr lang="zh-CN" altLang="en-US"/>
          </a:p>
        </p:txBody>
      </p:sp>
    </p:spTree>
    <p:extLst>
      <p:ext uri="{BB962C8B-B14F-4D97-AF65-F5344CB8AC3E}">
        <p14:creationId xmlns:p14="http://schemas.microsoft.com/office/powerpoint/2010/main" val="3806017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740D0C9-B59E-48DC-9C97-83D37837A1D4}" type="slidenum">
              <a:rPr lang="zh-CN" altLang="en-US" smtClean="0"/>
              <a:t>9</a:t>
            </a:fld>
            <a:endParaRPr lang="zh-CN" altLang="en-US"/>
          </a:p>
        </p:txBody>
      </p:sp>
    </p:spTree>
    <p:extLst>
      <p:ext uri="{BB962C8B-B14F-4D97-AF65-F5344CB8AC3E}">
        <p14:creationId xmlns:p14="http://schemas.microsoft.com/office/powerpoint/2010/main" val="522685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1F0353C-88B2-4191-9045-F43AF1B3D33D}"/>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407C3A17-3F07-4B6D-8F71-57F9569A26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967BA675-9571-43EF-842C-1A5C78099984}"/>
              </a:ext>
            </a:extLst>
          </p:cNvPr>
          <p:cNvSpPr>
            <a:spLocks noGrp="1"/>
          </p:cNvSpPr>
          <p:nvPr>
            <p:ph type="dt" sz="half" idx="10"/>
          </p:nvPr>
        </p:nvSpPr>
        <p:spPr/>
        <p:txBody>
          <a:bodyPr/>
          <a:lstStyle/>
          <a:p>
            <a:fld id="{B9D84075-04F2-4406-B063-E7954DDE4A04}" type="datetimeFigureOut">
              <a:rPr lang="zh-CN" altLang="en-US" smtClean="0"/>
              <a:t>2021/1/8</a:t>
            </a:fld>
            <a:endParaRPr lang="zh-CN" altLang="en-US"/>
          </a:p>
        </p:txBody>
      </p:sp>
      <p:sp>
        <p:nvSpPr>
          <p:cNvPr id="5" name="页脚占位符 4">
            <a:extLst>
              <a:ext uri="{FF2B5EF4-FFF2-40B4-BE49-F238E27FC236}">
                <a16:creationId xmlns:a16="http://schemas.microsoft.com/office/drawing/2014/main" id="{9DE6D10D-7F8C-4AF2-B1B9-A3F4E1F96BD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E332DDB-C272-4204-ACA6-83E23748729C}"/>
              </a:ext>
            </a:extLst>
          </p:cNvPr>
          <p:cNvSpPr>
            <a:spLocks noGrp="1"/>
          </p:cNvSpPr>
          <p:nvPr>
            <p:ph type="sldNum" sz="quarter" idx="12"/>
          </p:nvPr>
        </p:nvSpPr>
        <p:spPr/>
        <p:txBody>
          <a:bodyPr/>
          <a:lstStyle/>
          <a:p>
            <a:fld id="{8FB84768-D262-45E8-B900-A4C794838D3E}" type="slidenum">
              <a:rPr lang="zh-CN" altLang="en-US" smtClean="0"/>
              <a:t>‹#›</a:t>
            </a:fld>
            <a:endParaRPr lang="zh-CN" altLang="en-US"/>
          </a:p>
        </p:txBody>
      </p:sp>
    </p:spTree>
    <p:extLst>
      <p:ext uri="{BB962C8B-B14F-4D97-AF65-F5344CB8AC3E}">
        <p14:creationId xmlns:p14="http://schemas.microsoft.com/office/powerpoint/2010/main" val="156069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9D0F1C1-264A-4BD6-80CF-9324EEE481F9}"/>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E94A83C8-BCA1-4723-936A-6AC3D37FF5E7}"/>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722C3B8-5EAA-489E-AC80-486DC28C4BF3}"/>
              </a:ext>
            </a:extLst>
          </p:cNvPr>
          <p:cNvSpPr>
            <a:spLocks noGrp="1"/>
          </p:cNvSpPr>
          <p:nvPr>
            <p:ph type="dt" sz="half" idx="10"/>
          </p:nvPr>
        </p:nvSpPr>
        <p:spPr/>
        <p:txBody>
          <a:bodyPr/>
          <a:lstStyle/>
          <a:p>
            <a:fld id="{B9D84075-04F2-4406-B063-E7954DDE4A04}" type="datetimeFigureOut">
              <a:rPr lang="zh-CN" altLang="en-US" smtClean="0"/>
              <a:t>2021/1/8</a:t>
            </a:fld>
            <a:endParaRPr lang="zh-CN" altLang="en-US"/>
          </a:p>
        </p:txBody>
      </p:sp>
      <p:sp>
        <p:nvSpPr>
          <p:cNvPr id="5" name="页脚占位符 4">
            <a:extLst>
              <a:ext uri="{FF2B5EF4-FFF2-40B4-BE49-F238E27FC236}">
                <a16:creationId xmlns:a16="http://schemas.microsoft.com/office/drawing/2014/main" id="{D270CCA8-879D-4876-8443-87571E8BE3F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3D90F85-8AAC-4778-AE61-02DF6F0DFEB9}"/>
              </a:ext>
            </a:extLst>
          </p:cNvPr>
          <p:cNvSpPr>
            <a:spLocks noGrp="1"/>
          </p:cNvSpPr>
          <p:nvPr>
            <p:ph type="sldNum" sz="quarter" idx="12"/>
          </p:nvPr>
        </p:nvSpPr>
        <p:spPr/>
        <p:txBody>
          <a:bodyPr/>
          <a:lstStyle/>
          <a:p>
            <a:fld id="{8FB84768-D262-45E8-B900-A4C794838D3E}" type="slidenum">
              <a:rPr lang="zh-CN" altLang="en-US" smtClean="0"/>
              <a:t>‹#›</a:t>
            </a:fld>
            <a:endParaRPr lang="zh-CN" altLang="en-US"/>
          </a:p>
        </p:txBody>
      </p:sp>
    </p:spTree>
    <p:extLst>
      <p:ext uri="{BB962C8B-B14F-4D97-AF65-F5344CB8AC3E}">
        <p14:creationId xmlns:p14="http://schemas.microsoft.com/office/powerpoint/2010/main" val="1540734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A529E128-D731-4290-AF7A-3B3D59679626}"/>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D9B45791-952C-46DF-8A14-BE00D2F6B9A6}"/>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69CD4B7-4EAE-4950-A5DF-9F4133F5ED98}"/>
              </a:ext>
            </a:extLst>
          </p:cNvPr>
          <p:cNvSpPr>
            <a:spLocks noGrp="1"/>
          </p:cNvSpPr>
          <p:nvPr>
            <p:ph type="dt" sz="half" idx="10"/>
          </p:nvPr>
        </p:nvSpPr>
        <p:spPr/>
        <p:txBody>
          <a:bodyPr/>
          <a:lstStyle/>
          <a:p>
            <a:fld id="{B9D84075-04F2-4406-B063-E7954DDE4A04}" type="datetimeFigureOut">
              <a:rPr lang="zh-CN" altLang="en-US" smtClean="0"/>
              <a:t>2021/1/8</a:t>
            </a:fld>
            <a:endParaRPr lang="zh-CN" altLang="en-US"/>
          </a:p>
        </p:txBody>
      </p:sp>
      <p:sp>
        <p:nvSpPr>
          <p:cNvPr id="5" name="页脚占位符 4">
            <a:extLst>
              <a:ext uri="{FF2B5EF4-FFF2-40B4-BE49-F238E27FC236}">
                <a16:creationId xmlns:a16="http://schemas.microsoft.com/office/drawing/2014/main" id="{0411DF80-4622-451C-8950-32F0DF2DC4E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C19FA8C-930F-4524-B7EA-B90840A7FCF1}"/>
              </a:ext>
            </a:extLst>
          </p:cNvPr>
          <p:cNvSpPr>
            <a:spLocks noGrp="1"/>
          </p:cNvSpPr>
          <p:nvPr>
            <p:ph type="sldNum" sz="quarter" idx="12"/>
          </p:nvPr>
        </p:nvSpPr>
        <p:spPr/>
        <p:txBody>
          <a:bodyPr/>
          <a:lstStyle/>
          <a:p>
            <a:fld id="{8FB84768-D262-45E8-B900-A4C794838D3E}" type="slidenum">
              <a:rPr lang="zh-CN" altLang="en-US" smtClean="0"/>
              <a:t>‹#›</a:t>
            </a:fld>
            <a:endParaRPr lang="zh-CN" altLang="en-US"/>
          </a:p>
        </p:txBody>
      </p:sp>
    </p:spTree>
    <p:extLst>
      <p:ext uri="{BB962C8B-B14F-4D97-AF65-F5344CB8AC3E}">
        <p14:creationId xmlns:p14="http://schemas.microsoft.com/office/powerpoint/2010/main" val="2450943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标题幻灯片">
    <p:spTree>
      <p:nvGrpSpPr>
        <p:cNvPr id="1" name=""/>
        <p:cNvGrpSpPr/>
        <p:nvPr/>
      </p:nvGrpSpPr>
      <p:grpSpPr>
        <a:xfrm>
          <a:off x="0" y="0"/>
          <a:ext cx="0" cy="0"/>
          <a:chOff x="0" y="0"/>
          <a:chExt cx="0" cy="0"/>
        </a:xfrm>
      </p:grpSpPr>
      <p:pic>
        <p:nvPicPr>
          <p:cNvPr id="2" name="图片 1" descr="图片包含 户外, 雪花&#10;&#10;已生成极高可信度的说明"/>
          <p:cNvPicPr>
            <a:picLocks noChangeAspect="1"/>
          </p:cNvPicPr>
          <p:nvPr userDrawn="1"/>
        </p:nvPicPr>
        <p:blipFill rotWithShape="1">
          <a:blip r:embed="rId2">
            <a:extLst>
              <a:ext uri="{28A0092B-C50C-407E-A947-70E740481C1C}">
                <a14:useLocalDpi xmlns:a14="http://schemas.microsoft.com/office/drawing/2010/main" val="0"/>
              </a:ext>
            </a:extLst>
          </a:blip>
          <a:srcRect l="1250" r="1250" b="2269"/>
          <a:stretch>
            <a:fillRect/>
          </a:stretch>
        </p:blipFill>
        <p:spPr>
          <a:xfrm>
            <a:off x="0" y="0"/>
            <a:ext cx="12208036" cy="6858000"/>
          </a:xfrm>
          <a:prstGeom prst="rect">
            <a:avLst/>
          </a:prstGeom>
        </p:spPr>
      </p:pic>
    </p:spTree>
    <p:extLst>
      <p:ext uri="{BB962C8B-B14F-4D97-AF65-F5344CB8AC3E}">
        <p14:creationId xmlns:p14="http://schemas.microsoft.com/office/powerpoint/2010/main" val="38549024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50A3CB-97C3-4BC8-B4CC-F09135CDC7C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C67399F-9E4F-4E4C-B8FE-7B26099B2DA8}"/>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6C2A945-BE68-44AD-9700-D0A5A3494E8C}"/>
              </a:ext>
            </a:extLst>
          </p:cNvPr>
          <p:cNvSpPr>
            <a:spLocks noGrp="1"/>
          </p:cNvSpPr>
          <p:nvPr>
            <p:ph type="dt" sz="half" idx="10"/>
          </p:nvPr>
        </p:nvSpPr>
        <p:spPr/>
        <p:txBody>
          <a:bodyPr/>
          <a:lstStyle/>
          <a:p>
            <a:fld id="{B9D84075-04F2-4406-B063-E7954DDE4A04}" type="datetimeFigureOut">
              <a:rPr lang="zh-CN" altLang="en-US" smtClean="0"/>
              <a:t>2021/1/8</a:t>
            </a:fld>
            <a:endParaRPr lang="zh-CN" altLang="en-US"/>
          </a:p>
        </p:txBody>
      </p:sp>
      <p:sp>
        <p:nvSpPr>
          <p:cNvPr id="5" name="页脚占位符 4">
            <a:extLst>
              <a:ext uri="{FF2B5EF4-FFF2-40B4-BE49-F238E27FC236}">
                <a16:creationId xmlns:a16="http://schemas.microsoft.com/office/drawing/2014/main" id="{EDB6EFA8-0980-4255-BB8E-9978E333718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2D3389B-D9BD-44B5-AEA2-F21C8271E42B}"/>
              </a:ext>
            </a:extLst>
          </p:cNvPr>
          <p:cNvSpPr>
            <a:spLocks noGrp="1"/>
          </p:cNvSpPr>
          <p:nvPr>
            <p:ph type="sldNum" sz="quarter" idx="12"/>
          </p:nvPr>
        </p:nvSpPr>
        <p:spPr/>
        <p:txBody>
          <a:bodyPr/>
          <a:lstStyle/>
          <a:p>
            <a:fld id="{8FB84768-D262-45E8-B900-A4C794838D3E}" type="slidenum">
              <a:rPr lang="zh-CN" altLang="en-US" smtClean="0"/>
              <a:t>‹#›</a:t>
            </a:fld>
            <a:endParaRPr lang="zh-CN" altLang="en-US"/>
          </a:p>
        </p:txBody>
      </p:sp>
    </p:spTree>
    <p:extLst>
      <p:ext uri="{BB962C8B-B14F-4D97-AF65-F5344CB8AC3E}">
        <p14:creationId xmlns:p14="http://schemas.microsoft.com/office/powerpoint/2010/main" val="1637862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453ECFB-BE66-45E2-AAC9-B1C97345A2C5}"/>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90C339DB-3069-48B1-8789-1EF770AF12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05D0399D-2C4A-4FC5-9381-6945CD50512C}"/>
              </a:ext>
            </a:extLst>
          </p:cNvPr>
          <p:cNvSpPr>
            <a:spLocks noGrp="1"/>
          </p:cNvSpPr>
          <p:nvPr>
            <p:ph type="dt" sz="half" idx="10"/>
          </p:nvPr>
        </p:nvSpPr>
        <p:spPr/>
        <p:txBody>
          <a:bodyPr/>
          <a:lstStyle/>
          <a:p>
            <a:fld id="{B9D84075-04F2-4406-B063-E7954DDE4A04}" type="datetimeFigureOut">
              <a:rPr lang="zh-CN" altLang="en-US" smtClean="0"/>
              <a:t>2021/1/8</a:t>
            </a:fld>
            <a:endParaRPr lang="zh-CN" altLang="en-US"/>
          </a:p>
        </p:txBody>
      </p:sp>
      <p:sp>
        <p:nvSpPr>
          <p:cNvPr id="5" name="页脚占位符 4">
            <a:extLst>
              <a:ext uri="{FF2B5EF4-FFF2-40B4-BE49-F238E27FC236}">
                <a16:creationId xmlns:a16="http://schemas.microsoft.com/office/drawing/2014/main" id="{6BCA6FFA-1ACE-453E-9625-86A3DFE97E9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070B782-8272-43AC-8379-BA4D1F40F84F}"/>
              </a:ext>
            </a:extLst>
          </p:cNvPr>
          <p:cNvSpPr>
            <a:spLocks noGrp="1"/>
          </p:cNvSpPr>
          <p:nvPr>
            <p:ph type="sldNum" sz="quarter" idx="12"/>
          </p:nvPr>
        </p:nvSpPr>
        <p:spPr/>
        <p:txBody>
          <a:bodyPr/>
          <a:lstStyle/>
          <a:p>
            <a:fld id="{8FB84768-D262-45E8-B900-A4C794838D3E}" type="slidenum">
              <a:rPr lang="zh-CN" altLang="en-US" smtClean="0"/>
              <a:t>‹#›</a:t>
            </a:fld>
            <a:endParaRPr lang="zh-CN" altLang="en-US"/>
          </a:p>
        </p:txBody>
      </p:sp>
    </p:spTree>
    <p:extLst>
      <p:ext uri="{BB962C8B-B14F-4D97-AF65-F5344CB8AC3E}">
        <p14:creationId xmlns:p14="http://schemas.microsoft.com/office/powerpoint/2010/main" val="4135930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2AD264A-FD6D-4ED0-AAA9-63054EC937D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524E3F5-C745-400E-B35C-24F2A41CD845}"/>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2C8A8CE3-0729-4F86-B655-EE8AFBB76C52}"/>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039CCD21-B85A-416F-87BF-736AA7E08A89}"/>
              </a:ext>
            </a:extLst>
          </p:cNvPr>
          <p:cNvSpPr>
            <a:spLocks noGrp="1"/>
          </p:cNvSpPr>
          <p:nvPr>
            <p:ph type="dt" sz="half" idx="10"/>
          </p:nvPr>
        </p:nvSpPr>
        <p:spPr/>
        <p:txBody>
          <a:bodyPr/>
          <a:lstStyle/>
          <a:p>
            <a:fld id="{B9D84075-04F2-4406-B063-E7954DDE4A04}" type="datetimeFigureOut">
              <a:rPr lang="zh-CN" altLang="en-US" smtClean="0"/>
              <a:t>2021/1/8</a:t>
            </a:fld>
            <a:endParaRPr lang="zh-CN" altLang="en-US"/>
          </a:p>
        </p:txBody>
      </p:sp>
      <p:sp>
        <p:nvSpPr>
          <p:cNvPr id="6" name="页脚占位符 5">
            <a:extLst>
              <a:ext uri="{FF2B5EF4-FFF2-40B4-BE49-F238E27FC236}">
                <a16:creationId xmlns:a16="http://schemas.microsoft.com/office/drawing/2014/main" id="{B1269B31-2986-4891-AA05-BE2845BD393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1B5FF0C-5E7D-4811-820B-237CA7E61ABF}"/>
              </a:ext>
            </a:extLst>
          </p:cNvPr>
          <p:cNvSpPr>
            <a:spLocks noGrp="1"/>
          </p:cNvSpPr>
          <p:nvPr>
            <p:ph type="sldNum" sz="quarter" idx="12"/>
          </p:nvPr>
        </p:nvSpPr>
        <p:spPr/>
        <p:txBody>
          <a:bodyPr/>
          <a:lstStyle/>
          <a:p>
            <a:fld id="{8FB84768-D262-45E8-B900-A4C794838D3E}" type="slidenum">
              <a:rPr lang="zh-CN" altLang="en-US" smtClean="0"/>
              <a:t>‹#›</a:t>
            </a:fld>
            <a:endParaRPr lang="zh-CN" altLang="en-US"/>
          </a:p>
        </p:txBody>
      </p:sp>
    </p:spTree>
    <p:extLst>
      <p:ext uri="{BB962C8B-B14F-4D97-AF65-F5344CB8AC3E}">
        <p14:creationId xmlns:p14="http://schemas.microsoft.com/office/powerpoint/2010/main" val="2226820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A46B116-EFB6-4548-8045-C27C7EB75029}"/>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6E636A6D-807D-475D-8FE6-1DF1CB6EED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98EA431D-55F3-4C62-81BC-5D780832CD96}"/>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C751AE52-682D-4AA7-BAFA-16FD8C9A9F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9BF2FF7E-DF8E-475C-955A-392E34458E91}"/>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ECBA25FC-110A-4B18-B84C-6AA90EEE2F24}"/>
              </a:ext>
            </a:extLst>
          </p:cNvPr>
          <p:cNvSpPr>
            <a:spLocks noGrp="1"/>
          </p:cNvSpPr>
          <p:nvPr>
            <p:ph type="dt" sz="half" idx="10"/>
          </p:nvPr>
        </p:nvSpPr>
        <p:spPr/>
        <p:txBody>
          <a:bodyPr/>
          <a:lstStyle/>
          <a:p>
            <a:fld id="{B9D84075-04F2-4406-B063-E7954DDE4A04}" type="datetimeFigureOut">
              <a:rPr lang="zh-CN" altLang="en-US" smtClean="0"/>
              <a:t>2021/1/8</a:t>
            </a:fld>
            <a:endParaRPr lang="zh-CN" altLang="en-US"/>
          </a:p>
        </p:txBody>
      </p:sp>
      <p:sp>
        <p:nvSpPr>
          <p:cNvPr id="8" name="页脚占位符 7">
            <a:extLst>
              <a:ext uri="{FF2B5EF4-FFF2-40B4-BE49-F238E27FC236}">
                <a16:creationId xmlns:a16="http://schemas.microsoft.com/office/drawing/2014/main" id="{4939CF8E-8DC4-4AA9-9E29-9C92393FB9C1}"/>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CD428A8C-9C4A-417D-AFF4-13C7A049C532}"/>
              </a:ext>
            </a:extLst>
          </p:cNvPr>
          <p:cNvSpPr>
            <a:spLocks noGrp="1"/>
          </p:cNvSpPr>
          <p:nvPr>
            <p:ph type="sldNum" sz="quarter" idx="12"/>
          </p:nvPr>
        </p:nvSpPr>
        <p:spPr/>
        <p:txBody>
          <a:bodyPr/>
          <a:lstStyle/>
          <a:p>
            <a:fld id="{8FB84768-D262-45E8-B900-A4C794838D3E}" type="slidenum">
              <a:rPr lang="zh-CN" altLang="en-US" smtClean="0"/>
              <a:t>‹#›</a:t>
            </a:fld>
            <a:endParaRPr lang="zh-CN" altLang="en-US"/>
          </a:p>
        </p:txBody>
      </p:sp>
    </p:spTree>
    <p:extLst>
      <p:ext uri="{BB962C8B-B14F-4D97-AF65-F5344CB8AC3E}">
        <p14:creationId xmlns:p14="http://schemas.microsoft.com/office/powerpoint/2010/main" val="44291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487DABF-9204-4A89-BF32-5D190A1FF487}"/>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629EAF4D-23C4-48F8-99C9-8AAD2DB4961E}"/>
              </a:ext>
            </a:extLst>
          </p:cNvPr>
          <p:cNvSpPr>
            <a:spLocks noGrp="1"/>
          </p:cNvSpPr>
          <p:nvPr>
            <p:ph type="dt" sz="half" idx="10"/>
          </p:nvPr>
        </p:nvSpPr>
        <p:spPr/>
        <p:txBody>
          <a:bodyPr/>
          <a:lstStyle/>
          <a:p>
            <a:fld id="{B9D84075-04F2-4406-B063-E7954DDE4A04}" type="datetimeFigureOut">
              <a:rPr lang="zh-CN" altLang="en-US" smtClean="0"/>
              <a:t>2021/1/8</a:t>
            </a:fld>
            <a:endParaRPr lang="zh-CN" altLang="en-US"/>
          </a:p>
        </p:txBody>
      </p:sp>
      <p:sp>
        <p:nvSpPr>
          <p:cNvPr id="4" name="页脚占位符 3">
            <a:extLst>
              <a:ext uri="{FF2B5EF4-FFF2-40B4-BE49-F238E27FC236}">
                <a16:creationId xmlns:a16="http://schemas.microsoft.com/office/drawing/2014/main" id="{BA2F817A-79D6-40CE-8BB5-252A5C484A2F}"/>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901829F5-45E6-4175-9675-DEE28FC831C0}"/>
              </a:ext>
            </a:extLst>
          </p:cNvPr>
          <p:cNvSpPr>
            <a:spLocks noGrp="1"/>
          </p:cNvSpPr>
          <p:nvPr>
            <p:ph type="sldNum" sz="quarter" idx="12"/>
          </p:nvPr>
        </p:nvSpPr>
        <p:spPr/>
        <p:txBody>
          <a:bodyPr/>
          <a:lstStyle/>
          <a:p>
            <a:fld id="{8FB84768-D262-45E8-B900-A4C794838D3E}" type="slidenum">
              <a:rPr lang="zh-CN" altLang="en-US" smtClean="0"/>
              <a:t>‹#›</a:t>
            </a:fld>
            <a:endParaRPr lang="zh-CN" altLang="en-US"/>
          </a:p>
        </p:txBody>
      </p:sp>
    </p:spTree>
    <p:extLst>
      <p:ext uri="{BB962C8B-B14F-4D97-AF65-F5344CB8AC3E}">
        <p14:creationId xmlns:p14="http://schemas.microsoft.com/office/powerpoint/2010/main" val="555816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833BB35B-B772-4CF4-A734-18703722F801}"/>
              </a:ext>
            </a:extLst>
          </p:cNvPr>
          <p:cNvSpPr>
            <a:spLocks noGrp="1"/>
          </p:cNvSpPr>
          <p:nvPr>
            <p:ph type="dt" sz="half" idx="10"/>
          </p:nvPr>
        </p:nvSpPr>
        <p:spPr/>
        <p:txBody>
          <a:bodyPr/>
          <a:lstStyle/>
          <a:p>
            <a:fld id="{B9D84075-04F2-4406-B063-E7954DDE4A04}" type="datetimeFigureOut">
              <a:rPr lang="zh-CN" altLang="en-US" smtClean="0"/>
              <a:t>2021/1/8</a:t>
            </a:fld>
            <a:endParaRPr lang="zh-CN" altLang="en-US"/>
          </a:p>
        </p:txBody>
      </p:sp>
      <p:sp>
        <p:nvSpPr>
          <p:cNvPr id="3" name="页脚占位符 2">
            <a:extLst>
              <a:ext uri="{FF2B5EF4-FFF2-40B4-BE49-F238E27FC236}">
                <a16:creationId xmlns:a16="http://schemas.microsoft.com/office/drawing/2014/main" id="{B5D87257-2B90-4680-9902-E01C45EC5C8B}"/>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A189B042-D386-4EE9-AB09-634FA915311F}"/>
              </a:ext>
            </a:extLst>
          </p:cNvPr>
          <p:cNvSpPr>
            <a:spLocks noGrp="1"/>
          </p:cNvSpPr>
          <p:nvPr>
            <p:ph type="sldNum" sz="quarter" idx="12"/>
          </p:nvPr>
        </p:nvSpPr>
        <p:spPr/>
        <p:txBody>
          <a:bodyPr/>
          <a:lstStyle/>
          <a:p>
            <a:fld id="{8FB84768-D262-45E8-B900-A4C794838D3E}" type="slidenum">
              <a:rPr lang="zh-CN" altLang="en-US" smtClean="0"/>
              <a:t>‹#›</a:t>
            </a:fld>
            <a:endParaRPr lang="zh-CN" altLang="en-US"/>
          </a:p>
        </p:txBody>
      </p:sp>
    </p:spTree>
    <p:extLst>
      <p:ext uri="{BB962C8B-B14F-4D97-AF65-F5344CB8AC3E}">
        <p14:creationId xmlns:p14="http://schemas.microsoft.com/office/powerpoint/2010/main" val="1754575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A3B1BA-C863-41D6-9F04-993FC29B668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D232DCEB-8CCF-48A0-82A2-A5245E7490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A532F73F-F54B-4E0C-B587-14A9BB85CA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9BB906C0-EA7B-48EE-9B71-2A6A4A4513E4}"/>
              </a:ext>
            </a:extLst>
          </p:cNvPr>
          <p:cNvSpPr>
            <a:spLocks noGrp="1"/>
          </p:cNvSpPr>
          <p:nvPr>
            <p:ph type="dt" sz="half" idx="10"/>
          </p:nvPr>
        </p:nvSpPr>
        <p:spPr/>
        <p:txBody>
          <a:bodyPr/>
          <a:lstStyle/>
          <a:p>
            <a:fld id="{B9D84075-04F2-4406-B063-E7954DDE4A04}" type="datetimeFigureOut">
              <a:rPr lang="zh-CN" altLang="en-US" smtClean="0"/>
              <a:t>2021/1/8</a:t>
            </a:fld>
            <a:endParaRPr lang="zh-CN" altLang="en-US"/>
          </a:p>
        </p:txBody>
      </p:sp>
      <p:sp>
        <p:nvSpPr>
          <p:cNvPr id="6" name="页脚占位符 5">
            <a:extLst>
              <a:ext uri="{FF2B5EF4-FFF2-40B4-BE49-F238E27FC236}">
                <a16:creationId xmlns:a16="http://schemas.microsoft.com/office/drawing/2014/main" id="{51FE00F9-C7D6-4858-930E-8F57733A595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E60DDA9-28EA-4DFF-B227-CB71D3713242}"/>
              </a:ext>
            </a:extLst>
          </p:cNvPr>
          <p:cNvSpPr>
            <a:spLocks noGrp="1"/>
          </p:cNvSpPr>
          <p:nvPr>
            <p:ph type="sldNum" sz="quarter" idx="12"/>
          </p:nvPr>
        </p:nvSpPr>
        <p:spPr/>
        <p:txBody>
          <a:bodyPr/>
          <a:lstStyle/>
          <a:p>
            <a:fld id="{8FB84768-D262-45E8-B900-A4C794838D3E}" type="slidenum">
              <a:rPr lang="zh-CN" altLang="en-US" smtClean="0"/>
              <a:t>‹#›</a:t>
            </a:fld>
            <a:endParaRPr lang="zh-CN" altLang="en-US"/>
          </a:p>
        </p:txBody>
      </p:sp>
    </p:spTree>
    <p:extLst>
      <p:ext uri="{BB962C8B-B14F-4D97-AF65-F5344CB8AC3E}">
        <p14:creationId xmlns:p14="http://schemas.microsoft.com/office/powerpoint/2010/main" val="3760883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9B31C63-64A6-48CB-84BB-508844103FEC}"/>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2D42FED2-F670-4DE8-9CFE-4A6169B634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B841D18F-28FD-431E-8D80-CE447E14DA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10025D4E-1845-424D-805E-6D7784B624A5}"/>
              </a:ext>
            </a:extLst>
          </p:cNvPr>
          <p:cNvSpPr>
            <a:spLocks noGrp="1"/>
          </p:cNvSpPr>
          <p:nvPr>
            <p:ph type="dt" sz="half" idx="10"/>
          </p:nvPr>
        </p:nvSpPr>
        <p:spPr/>
        <p:txBody>
          <a:bodyPr/>
          <a:lstStyle/>
          <a:p>
            <a:fld id="{B9D84075-04F2-4406-B063-E7954DDE4A04}" type="datetimeFigureOut">
              <a:rPr lang="zh-CN" altLang="en-US" smtClean="0"/>
              <a:t>2021/1/8</a:t>
            </a:fld>
            <a:endParaRPr lang="zh-CN" altLang="en-US"/>
          </a:p>
        </p:txBody>
      </p:sp>
      <p:sp>
        <p:nvSpPr>
          <p:cNvPr id="6" name="页脚占位符 5">
            <a:extLst>
              <a:ext uri="{FF2B5EF4-FFF2-40B4-BE49-F238E27FC236}">
                <a16:creationId xmlns:a16="http://schemas.microsoft.com/office/drawing/2014/main" id="{F569A764-5DCE-4805-8B89-DB4CDFD6762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6513919-A777-4690-9DAE-FE46F71E7017}"/>
              </a:ext>
            </a:extLst>
          </p:cNvPr>
          <p:cNvSpPr>
            <a:spLocks noGrp="1"/>
          </p:cNvSpPr>
          <p:nvPr>
            <p:ph type="sldNum" sz="quarter" idx="12"/>
          </p:nvPr>
        </p:nvSpPr>
        <p:spPr/>
        <p:txBody>
          <a:bodyPr/>
          <a:lstStyle/>
          <a:p>
            <a:fld id="{8FB84768-D262-45E8-B900-A4C794838D3E}" type="slidenum">
              <a:rPr lang="zh-CN" altLang="en-US" smtClean="0"/>
              <a:t>‹#›</a:t>
            </a:fld>
            <a:endParaRPr lang="zh-CN" altLang="en-US"/>
          </a:p>
        </p:txBody>
      </p:sp>
    </p:spTree>
    <p:extLst>
      <p:ext uri="{BB962C8B-B14F-4D97-AF65-F5344CB8AC3E}">
        <p14:creationId xmlns:p14="http://schemas.microsoft.com/office/powerpoint/2010/main" val="1491097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1B779B13-ACE7-4543-A13F-E17CC9A573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FE27A517-C50B-4BD9-B949-71A022D6CB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078825C-B228-4C14-83EE-1B4FA9DB0D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D84075-04F2-4406-B063-E7954DDE4A04}" type="datetimeFigureOut">
              <a:rPr lang="zh-CN" altLang="en-US" smtClean="0"/>
              <a:t>2021/1/8</a:t>
            </a:fld>
            <a:endParaRPr lang="zh-CN" altLang="en-US"/>
          </a:p>
        </p:txBody>
      </p:sp>
      <p:sp>
        <p:nvSpPr>
          <p:cNvPr id="5" name="页脚占位符 4">
            <a:extLst>
              <a:ext uri="{FF2B5EF4-FFF2-40B4-BE49-F238E27FC236}">
                <a16:creationId xmlns:a16="http://schemas.microsoft.com/office/drawing/2014/main" id="{32D43CBE-800F-43C9-BE44-70D4280F30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1B5EB421-F8AB-449D-9AB1-86F1810EE4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B84768-D262-45E8-B900-A4C794838D3E}" type="slidenum">
              <a:rPr lang="zh-CN" altLang="en-US" smtClean="0"/>
              <a:t>‹#›</a:t>
            </a:fld>
            <a:endParaRPr lang="zh-CN" altLang="en-US"/>
          </a:p>
        </p:txBody>
      </p:sp>
    </p:spTree>
    <p:extLst>
      <p:ext uri="{BB962C8B-B14F-4D97-AF65-F5344CB8AC3E}">
        <p14:creationId xmlns:p14="http://schemas.microsoft.com/office/powerpoint/2010/main" val="3032958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6F2D07E4-53ED-41C8-ACB4-FAA159A4BE5A}"/>
              </a:ext>
            </a:extLst>
          </p:cNvPr>
          <p:cNvSpPr txBox="1"/>
          <p:nvPr/>
        </p:nvSpPr>
        <p:spPr>
          <a:xfrm>
            <a:off x="1126801" y="2318739"/>
            <a:ext cx="9513489" cy="2864759"/>
          </a:xfrm>
          <a:prstGeom prst="rect">
            <a:avLst/>
          </a:prstGeom>
          <a:noFill/>
        </p:spPr>
        <p:txBody>
          <a:bodyPr wrap="square" rtlCol="0">
            <a:spAutoFit/>
          </a:bodyPr>
          <a:lstStyle/>
          <a:p>
            <a:pPr algn="ctr"/>
            <a:r>
              <a:rPr lang="en-US" altLang="zh-CN" sz="4800" dirty="0">
                <a:latin typeface="微软雅黑" panose="020B0503020204020204" pitchFamily="34" charset="-122"/>
                <a:ea typeface="微软雅黑" panose="020B0503020204020204" pitchFamily="34" charset="-122"/>
              </a:rPr>
              <a:t>Mahjong Programming Report</a:t>
            </a:r>
          </a:p>
          <a:p>
            <a:pPr algn="ctr">
              <a:lnSpc>
                <a:spcPct val="150000"/>
              </a:lnSpc>
            </a:pPr>
            <a:endParaRPr lang="en-US" altLang="zh-CN" dirty="0">
              <a:latin typeface="微软雅黑" panose="020B0503020204020204" pitchFamily="34" charset="-122"/>
              <a:ea typeface="微软雅黑" panose="020B0503020204020204" pitchFamily="34" charset="-122"/>
            </a:endParaRPr>
          </a:p>
          <a:p>
            <a:pPr algn="ctr">
              <a:lnSpc>
                <a:spcPct val="150000"/>
              </a:lnSpc>
            </a:pPr>
            <a:r>
              <a:rPr lang="en-US" altLang="zh-CN" dirty="0">
                <a:latin typeface="微软雅黑" panose="020B0503020204020204" pitchFamily="34" charset="-122"/>
                <a:ea typeface="微软雅黑" panose="020B0503020204020204" pitchFamily="34" charset="-122"/>
              </a:rPr>
              <a:t>Team: Just For Fun</a:t>
            </a:r>
          </a:p>
          <a:p>
            <a:pPr algn="ctr">
              <a:lnSpc>
                <a:spcPct val="150000"/>
              </a:lnSpc>
            </a:pPr>
            <a:r>
              <a:rPr lang="en-US" altLang="zh-CN" dirty="0" err="1">
                <a:latin typeface="微软雅黑" panose="020B0503020204020204" pitchFamily="34" charset="-122"/>
                <a:ea typeface="微软雅黑" panose="020B0503020204020204" pitchFamily="34" charset="-122"/>
              </a:rPr>
              <a:t>Xinyu</a:t>
            </a:r>
            <a:r>
              <a:rPr lang="en-US" altLang="zh-CN" dirty="0">
                <a:latin typeface="微软雅黑" panose="020B0503020204020204" pitchFamily="34" charset="-122"/>
                <a:ea typeface="微软雅黑" panose="020B0503020204020204" pitchFamily="34" charset="-122"/>
              </a:rPr>
              <a:t> Hu</a:t>
            </a:r>
          </a:p>
          <a:p>
            <a:pPr algn="ctr">
              <a:lnSpc>
                <a:spcPct val="150000"/>
              </a:lnSpc>
            </a:pPr>
            <a:r>
              <a:rPr lang="en-US" altLang="zh-CN" dirty="0" err="1">
                <a:latin typeface="微软雅黑" panose="020B0503020204020204" pitchFamily="34" charset="-122"/>
                <a:ea typeface="微软雅黑" panose="020B0503020204020204" pitchFamily="34" charset="-122"/>
              </a:rPr>
              <a:t>Kanefumi</a:t>
            </a:r>
            <a:r>
              <a:rPr lang="en-US" altLang="zh-CN" dirty="0">
                <a:latin typeface="微软雅黑" panose="020B0503020204020204" pitchFamily="34" charset="-122"/>
                <a:ea typeface="微软雅黑" panose="020B0503020204020204" pitchFamily="34" charset="-122"/>
              </a:rPr>
              <a:t> Matsuyama</a:t>
            </a:r>
          </a:p>
          <a:p>
            <a:pPr algn="ctr">
              <a:lnSpc>
                <a:spcPct val="150000"/>
              </a:lnSpc>
            </a:pPr>
            <a:r>
              <a:rPr lang="en-US" altLang="zh-CN" dirty="0" err="1">
                <a:latin typeface="微软雅黑" panose="020B0503020204020204" pitchFamily="34" charset="-122"/>
                <a:ea typeface="微软雅黑" panose="020B0503020204020204" pitchFamily="34" charset="-122"/>
              </a:rPr>
              <a:t>Rinyoichi</a:t>
            </a:r>
            <a:r>
              <a:rPr lang="en-US" altLang="zh-CN" dirty="0">
                <a:latin typeface="微软雅黑" panose="020B0503020204020204" pitchFamily="34" charset="-122"/>
                <a:ea typeface="微软雅黑" panose="020B0503020204020204" pitchFamily="34" charset="-122"/>
              </a:rPr>
              <a:t> </a:t>
            </a:r>
            <a:r>
              <a:rPr lang="en-US" altLang="zh-CN" dirty="0" err="1">
                <a:latin typeface="微软雅黑" panose="020B0503020204020204" pitchFamily="34" charset="-122"/>
                <a:ea typeface="微软雅黑" panose="020B0503020204020204" pitchFamily="34" charset="-122"/>
              </a:rPr>
              <a:t>Takezoe</a:t>
            </a: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p14:dur="0" advTm="4175"/>
    </mc:Choice>
    <mc:Fallback xmlns="">
      <p:transition advTm="417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AC4602F3-8EE1-40D8-9B8F-9B5F8C919357}"/>
              </a:ext>
            </a:extLst>
          </p:cNvPr>
          <p:cNvSpPr txBox="1"/>
          <p:nvPr/>
        </p:nvSpPr>
        <p:spPr>
          <a:xfrm>
            <a:off x="666137" y="1700417"/>
            <a:ext cx="10859726" cy="3457165"/>
          </a:xfrm>
          <a:prstGeom prst="rect">
            <a:avLst/>
          </a:prstGeom>
          <a:noFill/>
        </p:spPr>
        <p:txBody>
          <a:bodyPr wrap="square" rtlCol="0">
            <a:spAutoFit/>
          </a:bodyPr>
          <a:lstStyle/>
          <a:p>
            <a:pPr marL="285750" indent="-285750">
              <a:lnSpc>
                <a:spcPct val="180000"/>
              </a:lnSpc>
              <a:buFont typeface="Arial" panose="020B0604020202020204" pitchFamily="34" charset="0"/>
              <a:buChar char="•"/>
            </a:pPr>
            <a:r>
              <a:rPr lang="en-US" altLang="zh-CN" sz="2400" b="1" dirty="0">
                <a:ea typeface="微软雅黑" panose="020B0503020204020204" pitchFamily="34" charset="-122"/>
              </a:rPr>
              <a:t>One-step greedy method</a:t>
            </a:r>
          </a:p>
          <a:p>
            <a:pPr marL="742950" lvl="1" indent="-285750">
              <a:lnSpc>
                <a:spcPct val="180000"/>
              </a:lnSpc>
              <a:buFont typeface="Arial" panose="020B0604020202020204" pitchFamily="34" charset="0"/>
              <a:buChar char="•"/>
            </a:pPr>
            <a:r>
              <a:rPr lang="en-US" altLang="zh-CN" sz="2000" b="1" dirty="0">
                <a:ea typeface="微软雅黑" panose="020B0503020204020204" pitchFamily="34" charset="-122"/>
              </a:rPr>
              <a:t>Whatever is the </a:t>
            </a:r>
            <a:r>
              <a:rPr lang="en-US" altLang="zh-CN" sz="2000" b="1" dirty="0" err="1">
                <a:ea typeface="微软雅黑" panose="020B0503020204020204" pitchFamily="34" charset="-122"/>
              </a:rPr>
              <a:t>Shanten</a:t>
            </a:r>
            <a:r>
              <a:rPr lang="en-US" altLang="zh-CN" sz="2000" b="1" dirty="0">
                <a:ea typeface="微软雅黑" panose="020B0503020204020204" pitchFamily="34" charset="-122"/>
              </a:rPr>
              <a:t> Number, the greedy method decides to go towards the drawing hand.</a:t>
            </a:r>
          </a:p>
          <a:p>
            <a:pPr marL="742950" lvl="1" indent="-285750">
              <a:lnSpc>
                <a:spcPct val="180000"/>
              </a:lnSpc>
              <a:buFont typeface="Arial" panose="020B0604020202020204" pitchFamily="34" charset="0"/>
              <a:buChar char="•"/>
            </a:pPr>
            <a:r>
              <a:rPr lang="en-US" altLang="zh-CN" sz="2000" b="1" dirty="0">
                <a:ea typeface="微软雅黑" panose="020B0503020204020204" pitchFamily="34" charset="-122"/>
              </a:rPr>
              <a:t>When a drawing hand was found that it is invalid, then play the card to increase the </a:t>
            </a:r>
            <a:r>
              <a:rPr lang="en-US" altLang="zh-CN" sz="2000" b="1" dirty="0" err="1">
                <a:ea typeface="微软雅黑" panose="020B0503020204020204" pitchFamily="34" charset="-122"/>
              </a:rPr>
              <a:t>Shanten</a:t>
            </a:r>
            <a:r>
              <a:rPr lang="en-US" altLang="zh-CN" sz="2000" b="1" dirty="0">
                <a:ea typeface="微软雅黑" panose="020B0503020204020204" pitchFamily="34" charset="-122"/>
              </a:rPr>
              <a:t> Number so as to try other paths.</a:t>
            </a:r>
          </a:p>
          <a:p>
            <a:pPr marL="742950" lvl="1" indent="-285750">
              <a:lnSpc>
                <a:spcPct val="180000"/>
              </a:lnSpc>
              <a:buFont typeface="Arial" panose="020B0604020202020204" pitchFamily="34" charset="0"/>
              <a:buChar char="•"/>
            </a:pPr>
            <a:r>
              <a:rPr lang="en-US" altLang="zh-CN" sz="2000" b="1" dirty="0">
                <a:ea typeface="微软雅黑" panose="020B0503020204020204" pitchFamily="34" charset="-122"/>
              </a:rPr>
              <a:t>Slight performance improvement.</a:t>
            </a:r>
          </a:p>
        </p:txBody>
      </p:sp>
      <p:sp>
        <p:nvSpPr>
          <p:cNvPr id="2" name="文本框 1">
            <a:extLst>
              <a:ext uri="{FF2B5EF4-FFF2-40B4-BE49-F238E27FC236}">
                <a16:creationId xmlns:a16="http://schemas.microsoft.com/office/drawing/2014/main" id="{475C7B04-2253-4AD7-BA90-ECDBCE3779F2}"/>
              </a:ext>
            </a:extLst>
          </p:cNvPr>
          <p:cNvSpPr txBox="1"/>
          <p:nvPr/>
        </p:nvSpPr>
        <p:spPr>
          <a:xfrm>
            <a:off x="384464" y="531224"/>
            <a:ext cx="7174923" cy="584775"/>
          </a:xfrm>
          <a:prstGeom prst="rect">
            <a:avLst/>
          </a:prstGeom>
          <a:noFill/>
        </p:spPr>
        <p:txBody>
          <a:bodyPr wrap="square" rtlCol="0">
            <a:spAutoFit/>
          </a:bodyPr>
          <a:lstStyle/>
          <a:p>
            <a:r>
              <a:rPr lang="en-US" altLang="zh-CN" sz="3200" dirty="0">
                <a:latin typeface="微软雅黑" panose="020B0503020204020204" pitchFamily="34" charset="-122"/>
                <a:ea typeface="微软雅黑" panose="020B0503020204020204" pitchFamily="34" charset="-122"/>
              </a:rPr>
              <a:t>Stage optimization of offense</a:t>
            </a:r>
          </a:p>
        </p:txBody>
      </p:sp>
    </p:spTree>
    <p:extLst>
      <p:ext uri="{BB962C8B-B14F-4D97-AF65-F5344CB8AC3E}">
        <p14:creationId xmlns:p14="http://schemas.microsoft.com/office/powerpoint/2010/main" val="27920842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AC4602F3-8EE1-40D8-9B8F-9B5F8C919357}"/>
              </a:ext>
            </a:extLst>
          </p:cNvPr>
          <p:cNvSpPr txBox="1"/>
          <p:nvPr/>
        </p:nvSpPr>
        <p:spPr>
          <a:xfrm>
            <a:off x="593400" y="1032872"/>
            <a:ext cx="10859726" cy="2903167"/>
          </a:xfrm>
          <a:prstGeom prst="rect">
            <a:avLst/>
          </a:prstGeom>
          <a:noFill/>
        </p:spPr>
        <p:txBody>
          <a:bodyPr wrap="square" rtlCol="0">
            <a:spAutoFit/>
          </a:bodyPr>
          <a:lstStyle/>
          <a:p>
            <a:pPr marL="285750" indent="-285750">
              <a:lnSpc>
                <a:spcPct val="180000"/>
              </a:lnSpc>
              <a:buFont typeface="Arial" panose="020B0604020202020204" pitchFamily="34" charset="0"/>
              <a:buChar char="•"/>
            </a:pPr>
            <a:r>
              <a:rPr lang="en-US" altLang="zh-CN" sz="2400" b="1" dirty="0">
                <a:ea typeface="微软雅黑" panose="020B0503020204020204" pitchFamily="34" charset="-122"/>
              </a:rPr>
              <a:t>Principal's method</a:t>
            </a:r>
          </a:p>
          <a:p>
            <a:pPr marL="742950" lvl="1" indent="-285750">
              <a:lnSpc>
                <a:spcPct val="180000"/>
              </a:lnSpc>
              <a:buFont typeface="Arial" panose="020B0604020202020204" pitchFamily="34" charset="0"/>
              <a:buChar char="•"/>
            </a:pPr>
            <a:r>
              <a:rPr lang="en-US" altLang="zh-CN" sz="2000" b="1" dirty="0">
                <a:ea typeface="微软雅黑" panose="020B0503020204020204" pitchFamily="34" charset="-122"/>
              </a:rPr>
              <a:t>A total of seven kinds of winning hands commonly occurring over six points were found in the statistics of about 30,000 matches.</a:t>
            </a:r>
          </a:p>
          <a:p>
            <a:pPr marL="742950" lvl="1" indent="-285750">
              <a:lnSpc>
                <a:spcPct val="180000"/>
              </a:lnSpc>
              <a:buFont typeface="Arial" panose="020B0604020202020204" pitchFamily="34" charset="0"/>
              <a:buChar char="•"/>
            </a:pPr>
            <a:r>
              <a:rPr lang="en-US" altLang="zh-CN" sz="2000" b="1" dirty="0">
                <a:ea typeface="微软雅黑" panose="020B0503020204020204" pitchFamily="34" charset="-122"/>
              </a:rPr>
              <a:t>Rewrite the </a:t>
            </a:r>
            <a:r>
              <a:rPr lang="en-US" altLang="zh-CN" sz="2000" b="1" dirty="0" err="1">
                <a:ea typeface="微软雅黑" panose="020B0503020204020204" pitchFamily="34" charset="-122"/>
              </a:rPr>
              <a:t>Shanten</a:t>
            </a:r>
            <a:r>
              <a:rPr lang="en-US" altLang="zh-CN" sz="2000" b="1" dirty="0">
                <a:ea typeface="微软雅黑" panose="020B0503020204020204" pitchFamily="34" charset="-122"/>
              </a:rPr>
              <a:t> Number and effective card computation methods in seven kinds of winning, we only consider these types of winning hands.</a:t>
            </a:r>
          </a:p>
        </p:txBody>
      </p:sp>
      <p:sp>
        <p:nvSpPr>
          <p:cNvPr id="2" name="文本框 1">
            <a:extLst>
              <a:ext uri="{FF2B5EF4-FFF2-40B4-BE49-F238E27FC236}">
                <a16:creationId xmlns:a16="http://schemas.microsoft.com/office/drawing/2014/main" id="{475C7B04-2253-4AD7-BA90-ECDBCE3779F2}"/>
              </a:ext>
            </a:extLst>
          </p:cNvPr>
          <p:cNvSpPr txBox="1"/>
          <p:nvPr/>
        </p:nvSpPr>
        <p:spPr>
          <a:xfrm>
            <a:off x="400050" y="369539"/>
            <a:ext cx="7174923" cy="584775"/>
          </a:xfrm>
          <a:prstGeom prst="rect">
            <a:avLst/>
          </a:prstGeom>
          <a:noFill/>
        </p:spPr>
        <p:txBody>
          <a:bodyPr wrap="square" rtlCol="0">
            <a:spAutoFit/>
          </a:bodyPr>
          <a:lstStyle/>
          <a:p>
            <a:r>
              <a:rPr lang="en-US" altLang="zh-CN" sz="3200" dirty="0">
                <a:latin typeface="微软雅黑" panose="020B0503020204020204" pitchFamily="34" charset="-122"/>
                <a:ea typeface="微软雅黑" panose="020B0503020204020204" pitchFamily="34" charset="-122"/>
              </a:rPr>
              <a:t>Stage optimization of offense</a:t>
            </a:r>
          </a:p>
        </p:txBody>
      </p:sp>
      <p:pic>
        <p:nvPicPr>
          <p:cNvPr id="5" name="图片 4">
            <a:extLst>
              <a:ext uri="{FF2B5EF4-FFF2-40B4-BE49-F238E27FC236}">
                <a16:creationId xmlns:a16="http://schemas.microsoft.com/office/drawing/2014/main" id="{4E05CF56-5F38-4B71-AA62-E5F0071DE1D8}"/>
              </a:ext>
            </a:extLst>
          </p:cNvPr>
          <p:cNvPicPr/>
          <p:nvPr/>
        </p:nvPicPr>
        <p:blipFill>
          <a:blip r:embed="rId3">
            <a:extLst>
              <a:ext uri="{28A0092B-C50C-407E-A947-70E740481C1C}">
                <a14:useLocalDpi xmlns:a14="http://schemas.microsoft.com/office/drawing/2010/main" val="0"/>
              </a:ext>
            </a:extLst>
          </a:blip>
          <a:stretch>
            <a:fillRect/>
          </a:stretch>
        </p:blipFill>
        <p:spPr>
          <a:xfrm>
            <a:off x="4175424" y="4158390"/>
            <a:ext cx="3841152" cy="2437559"/>
          </a:xfrm>
          <a:prstGeom prst="rect">
            <a:avLst/>
          </a:prstGeom>
          <a:noFill/>
          <a:ln>
            <a:noFill/>
          </a:ln>
        </p:spPr>
      </p:pic>
    </p:spTree>
    <p:extLst>
      <p:ext uri="{BB962C8B-B14F-4D97-AF65-F5344CB8AC3E}">
        <p14:creationId xmlns:p14="http://schemas.microsoft.com/office/powerpoint/2010/main" val="20956121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AC4602F3-8EE1-40D8-9B8F-9B5F8C919357}"/>
              </a:ext>
            </a:extLst>
          </p:cNvPr>
          <p:cNvSpPr txBox="1"/>
          <p:nvPr/>
        </p:nvSpPr>
        <p:spPr>
          <a:xfrm>
            <a:off x="666137" y="1381965"/>
            <a:ext cx="10859726" cy="4675960"/>
          </a:xfrm>
          <a:prstGeom prst="rect">
            <a:avLst/>
          </a:prstGeom>
          <a:noFill/>
        </p:spPr>
        <p:txBody>
          <a:bodyPr wrap="square" rtlCol="0">
            <a:spAutoFit/>
          </a:bodyPr>
          <a:lstStyle/>
          <a:p>
            <a:pPr marL="285750" indent="-285750">
              <a:lnSpc>
                <a:spcPct val="180000"/>
              </a:lnSpc>
              <a:buFont typeface="Arial" panose="020B0604020202020204" pitchFamily="34" charset="0"/>
              <a:buChar char="•"/>
            </a:pPr>
            <a:r>
              <a:rPr lang="en-US" altLang="zh-CN" sz="2400" b="1" dirty="0">
                <a:ea typeface="微软雅黑" panose="020B0503020204020204" pitchFamily="34" charset="-122"/>
              </a:rPr>
              <a:t>Selection of the effective card</a:t>
            </a:r>
          </a:p>
          <a:p>
            <a:pPr marL="742950" lvl="1" indent="-285750">
              <a:lnSpc>
                <a:spcPct val="180000"/>
              </a:lnSpc>
              <a:buFont typeface="Arial" panose="020B0604020202020204" pitchFamily="34" charset="0"/>
              <a:buChar char="•"/>
            </a:pPr>
            <a:r>
              <a:rPr lang="en-US" altLang="zh-CN" sz="2000" b="1" dirty="0">
                <a:ea typeface="微软雅黑" panose="020B0503020204020204" pitchFamily="34" charset="-122"/>
              </a:rPr>
              <a:t>When </a:t>
            </a:r>
            <a:r>
              <a:rPr lang="en-US" altLang="zh-CN" sz="2000" b="1">
                <a:ea typeface="微软雅黑" panose="020B0503020204020204" pitchFamily="34" charset="-122"/>
              </a:rPr>
              <a:t>choosing effective </a:t>
            </a:r>
            <a:r>
              <a:rPr lang="en-US" altLang="zh-CN" sz="2000" b="1" dirty="0">
                <a:ea typeface="微软雅黑" panose="020B0503020204020204" pitchFamily="34" charset="-122"/>
              </a:rPr>
              <a:t>cards, there will be different kinds </a:t>
            </a:r>
            <a:r>
              <a:rPr lang="en-US" altLang="zh-CN" sz="2000" b="1">
                <a:ea typeface="微软雅黑" panose="020B0503020204020204" pitchFamily="34" charset="-122"/>
              </a:rPr>
              <a:t>of effective </a:t>
            </a:r>
            <a:r>
              <a:rPr lang="en-US" altLang="zh-CN" sz="2000" b="1" dirty="0">
                <a:ea typeface="微软雅黑" panose="020B0503020204020204" pitchFamily="34" charset="-122"/>
              </a:rPr>
              <a:t>cards equal, but the type </a:t>
            </a:r>
            <a:r>
              <a:rPr lang="en-US" altLang="zh-CN" sz="2000" b="1">
                <a:ea typeface="微软雅黑" panose="020B0503020204020204" pitchFamily="34" charset="-122"/>
              </a:rPr>
              <a:t>of effective </a:t>
            </a:r>
            <a:r>
              <a:rPr lang="en-US" altLang="zh-CN" sz="2000" b="1" dirty="0">
                <a:ea typeface="微软雅黑" panose="020B0503020204020204" pitchFamily="34" charset="-122"/>
              </a:rPr>
              <a:t>cards is not the same situation.</a:t>
            </a:r>
          </a:p>
          <a:p>
            <a:pPr marL="285750" indent="-285750">
              <a:lnSpc>
                <a:spcPct val="180000"/>
              </a:lnSpc>
              <a:buFont typeface="Arial" panose="020B0604020202020204" pitchFamily="34" charset="0"/>
              <a:buChar char="•"/>
            </a:pPr>
            <a:r>
              <a:rPr lang="en-US" altLang="zh-CN" sz="2400" b="1" dirty="0">
                <a:ea typeface="微软雅黑" panose="020B0503020204020204" pitchFamily="34" charset="-122"/>
              </a:rPr>
              <a:t>Decision of Kong</a:t>
            </a:r>
          </a:p>
          <a:p>
            <a:pPr marL="742950" lvl="1" indent="-285750">
              <a:lnSpc>
                <a:spcPct val="180000"/>
              </a:lnSpc>
              <a:buFont typeface="Arial" panose="020B0604020202020204" pitchFamily="34" charset="0"/>
              <a:buChar char="•"/>
            </a:pPr>
            <a:r>
              <a:rPr lang="en-US" altLang="zh-CN" sz="2000" b="1" dirty="0">
                <a:ea typeface="微软雅黑" panose="020B0503020204020204" pitchFamily="34" charset="-122"/>
              </a:rPr>
              <a:t>The score of Kong in the Chinese Standard Mahjong is higher, including double </a:t>
            </a:r>
            <a:r>
              <a:rPr lang="en-US" altLang="zh-CN" sz="2000" b="1" dirty="0" err="1">
                <a:ea typeface="微软雅黑" panose="020B0503020204020204" pitchFamily="34" charset="-122"/>
              </a:rPr>
              <a:t>kong</a:t>
            </a:r>
            <a:r>
              <a:rPr lang="en-US" altLang="zh-CN" sz="2000" b="1" dirty="0">
                <a:ea typeface="微软雅黑" panose="020B0503020204020204" pitchFamily="34" charset="-122"/>
              </a:rPr>
              <a:t> and so on.</a:t>
            </a:r>
          </a:p>
          <a:p>
            <a:pPr marL="742950" lvl="1" indent="-285750">
              <a:lnSpc>
                <a:spcPct val="180000"/>
              </a:lnSpc>
              <a:buFont typeface="Arial" panose="020B0604020202020204" pitchFamily="34" charset="0"/>
              <a:buChar char="•"/>
            </a:pPr>
            <a:r>
              <a:rPr lang="en-US" altLang="zh-CN" sz="2000" b="1" dirty="0">
                <a:ea typeface="微软雅黑" panose="020B0503020204020204" pitchFamily="34" charset="-122"/>
              </a:rPr>
              <a:t>In the case that the </a:t>
            </a:r>
            <a:r>
              <a:rPr lang="en-US" altLang="zh-CN" sz="2000" b="1" dirty="0" err="1">
                <a:ea typeface="微软雅黑" panose="020B0503020204020204" pitchFamily="34" charset="-122"/>
              </a:rPr>
              <a:t>Shanten</a:t>
            </a:r>
            <a:r>
              <a:rPr lang="en-US" altLang="zh-CN" sz="2000" b="1" dirty="0">
                <a:ea typeface="微软雅黑" panose="020B0503020204020204" pitchFamily="34" charset="-122"/>
              </a:rPr>
              <a:t> Number before Kong is equal the </a:t>
            </a:r>
            <a:r>
              <a:rPr lang="en-US" altLang="zh-CN" sz="2000" b="1" dirty="0" err="1">
                <a:ea typeface="微软雅黑" panose="020B0503020204020204" pitchFamily="34" charset="-122"/>
              </a:rPr>
              <a:t>Shanten</a:t>
            </a:r>
            <a:r>
              <a:rPr lang="en-US" altLang="zh-CN" sz="2000" b="1" dirty="0">
                <a:ea typeface="微软雅黑" panose="020B0503020204020204" pitchFamily="34" charset="-122"/>
              </a:rPr>
              <a:t> Number after Kong, we directly select Kong.</a:t>
            </a:r>
          </a:p>
        </p:txBody>
      </p:sp>
      <p:sp>
        <p:nvSpPr>
          <p:cNvPr id="2" name="文本框 1">
            <a:extLst>
              <a:ext uri="{FF2B5EF4-FFF2-40B4-BE49-F238E27FC236}">
                <a16:creationId xmlns:a16="http://schemas.microsoft.com/office/drawing/2014/main" id="{475C7B04-2253-4AD7-BA90-ECDBCE3779F2}"/>
              </a:ext>
            </a:extLst>
          </p:cNvPr>
          <p:cNvSpPr txBox="1"/>
          <p:nvPr/>
        </p:nvSpPr>
        <p:spPr>
          <a:xfrm>
            <a:off x="394855" y="514712"/>
            <a:ext cx="7174923" cy="584775"/>
          </a:xfrm>
          <a:prstGeom prst="rect">
            <a:avLst/>
          </a:prstGeom>
          <a:noFill/>
        </p:spPr>
        <p:txBody>
          <a:bodyPr wrap="square" rtlCol="0">
            <a:spAutoFit/>
          </a:bodyPr>
          <a:lstStyle/>
          <a:p>
            <a:r>
              <a:rPr lang="en-US" altLang="zh-CN" sz="3200" dirty="0">
                <a:latin typeface="微软雅黑" panose="020B0503020204020204" pitchFamily="34" charset="-122"/>
                <a:ea typeface="微软雅黑" panose="020B0503020204020204" pitchFamily="34" charset="-122"/>
              </a:rPr>
              <a:t>Stage optimization of offense</a:t>
            </a:r>
          </a:p>
        </p:txBody>
      </p:sp>
    </p:spTree>
    <p:extLst>
      <p:ext uri="{BB962C8B-B14F-4D97-AF65-F5344CB8AC3E}">
        <p14:creationId xmlns:p14="http://schemas.microsoft.com/office/powerpoint/2010/main" val="13684824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id="{3A144A8A-461B-4460-B006-F020E3362C26}"/>
              </a:ext>
            </a:extLst>
          </p:cNvPr>
          <p:cNvGrpSpPr/>
          <p:nvPr/>
        </p:nvGrpSpPr>
        <p:grpSpPr>
          <a:xfrm>
            <a:off x="3199447" y="2693352"/>
            <a:ext cx="5819140" cy="1471295"/>
            <a:chOff x="4110" y="4111"/>
            <a:chExt cx="9164" cy="2317"/>
          </a:xfrm>
        </p:grpSpPr>
        <p:sp>
          <p:nvSpPr>
            <p:cNvPr id="10" name="文本框 9">
              <a:extLst>
                <a:ext uri="{FF2B5EF4-FFF2-40B4-BE49-F238E27FC236}">
                  <a16:creationId xmlns:a16="http://schemas.microsoft.com/office/drawing/2014/main" id="{24E1F24A-45EB-419A-82D7-C4077CB8C127}"/>
                </a:ext>
              </a:extLst>
            </p:cNvPr>
            <p:cNvSpPr txBox="1"/>
            <p:nvPr/>
          </p:nvSpPr>
          <p:spPr>
            <a:xfrm>
              <a:off x="7674" y="4228"/>
              <a:ext cx="5600" cy="208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4000" b="0"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sym typeface="Calibri" panose="020F0502020204030204" pitchFamily="34" charset="0"/>
                </a:rPr>
                <a:t>Defense</a:t>
              </a:r>
            </a:p>
            <a:p>
              <a:pPr marL="0" marR="0" lvl="0" indent="0" defTabSz="914400" eaLnBrk="1" fontAlgn="auto" latinLnBrk="0" hangingPunct="1">
                <a:lnSpc>
                  <a:spcPct val="100000"/>
                </a:lnSpc>
                <a:spcBef>
                  <a:spcPts val="0"/>
                </a:spcBef>
                <a:spcAft>
                  <a:spcPts val="0"/>
                </a:spcAft>
                <a:buClrTx/>
                <a:buSzTx/>
                <a:buFontTx/>
                <a:buNone/>
                <a:tabLst/>
                <a:defRPr/>
              </a:pPr>
              <a:r>
                <a:rPr lang="en-US" altLang="zh-CN" sz="4000" kern="0" dirty="0">
                  <a:solidFill>
                    <a:srgbClr val="000000"/>
                  </a:solidFill>
                  <a:effectLst>
                    <a:outerShdw blurRad="38100" dist="38100" dir="2700000" algn="tl">
                      <a:srgbClr val="000000">
                        <a:alpha val="43137"/>
                      </a:srgbClr>
                    </a:outerShdw>
                  </a:effectLst>
                  <a:latin typeface="Calibri" panose="020F0502020204030204" pitchFamily="34" charset="0"/>
                  <a:ea typeface="Microsoft YaHei" panose="020B0503020204020204" pitchFamily="34" charset="-122"/>
                  <a:sym typeface="Calibri" panose="020F0502020204030204" pitchFamily="34" charset="0"/>
                </a:rPr>
                <a:t>Algorithm</a:t>
              </a:r>
              <a:endParaRPr kumimoji="0" lang="zh-CN" altLang="en-US" sz="4000" b="0"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sym typeface="Calibri" panose="020F0502020204030204" pitchFamily="34" charset="0"/>
              </a:endParaRPr>
            </a:p>
          </p:txBody>
        </p:sp>
        <p:grpSp>
          <p:nvGrpSpPr>
            <p:cNvPr id="11" name="组合 10">
              <a:extLst>
                <a:ext uri="{FF2B5EF4-FFF2-40B4-BE49-F238E27FC236}">
                  <a16:creationId xmlns:a16="http://schemas.microsoft.com/office/drawing/2014/main" id="{DEDAB653-4486-4721-A6E3-5D53DCA72812}"/>
                </a:ext>
              </a:extLst>
            </p:cNvPr>
            <p:cNvGrpSpPr/>
            <p:nvPr/>
          </p:nvGrpSpPr>
          <p:grpSpPr>
            <a:xfrm>
              <a:off x="4110" y="4111"/>
              <a:ext cx="3050" cy="2317"/>
              <a:chOff x="2610125" y="2610362"/>
              <a:chExt cx="1936878" cy="1471250"/>
            </a:xfrm>
          </p:grpSpPr>
          <p:sp>
            <p:nvSpPr>
              <p:cNvPr id="12" name="矩形 11">
                <a:extLst>
                  <a:ext uri="{FF2B5EF4-FFF2-40B4-BE49-F238E27FC236}">
                    <a16:creationId xmlns:a16="http://schemas.microsoft.com/office/drawing/2014/main" id="{18E4C8F0-1DB4-43C9-9C1B-E72542671541}"/>
                  </a:ext>
                </a:extLst>
              </p:cNvPr>
              <p:cNvSpPr/>
              <p:nvPr/>
            </p:nvSpPr>
            <p:spPr>
              <a:xfrm rot="5400000">
                <a:off x="3051371" y="2808564"/>
                <a:ext cx="1273048" cy="1273048"/>
              </a:xfrm>
              <a:prstGeom prst="rect">
                <a:avLst/>
              </a:prstGeom>
              <a:solidFill>
                <a:srgbClr val="D4D6D7"/>
              </a:solidFill>
              <a:ln w="12700" cap="flat" cmpd="sng" algn="ctr">
                <a:noFill/>
                <a:prstDash val="solid"/>
                <a:miter lim="800000"/>
              </a:ln>
              <a:effectLst>
                <a:outerShdw blurRad="152400" dist="63500" dir="6000000" sx="102000" sy="102000" algn="tl" rotWithShape="0">
                  <a:prstClr val="black">
                    <a:alpha val="2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Calibri"/>
                  <a:ea typeface="微软雅黑"/>
                  <a:cs typeface="+mn-cs"/>
                </a:endParaRPr>
              </a:p>
            </p:txBody>
          </p:sp>
          <p:sp>
            <p:nvSpPr>
              <p:cNvPr id="13" name="矩形 12">
                <a:extLst>
                  <a:ext uri="{FF2B5EF4-FFF2-40B4-BE49-F238E27FC236}">
                    <a16:creationId xmlns:a16="http://schemas.microsoft.com/office/drawing/2014/main" id="{79B4286B-21DF-4D05-8DFB-967F580F113E}"/>
                  </a:ext>
                </a:extLst>
              </p:cNvPr>
              <p:cNvSpPr/>
              <p:nvPr/>
            </p:nvSpPr>
            <p:spPr>
              <a:xfrm rot="5400000">
                <a:off x="2975937" y="2733130"/>
                <a:ext cx="1273048" cy="1273048"/>
              </a:xfrm>
              <a:prstGeom prst="rect">
                <a:avLst/>
              </a:prstGeom>
              <a:solidFill>
                <a:srgbClr val="444444">
                  <a:alpha val="80000"/>
                </a:srgbClr>
              </a:solidFill>
              <a:ln w="12700" cap="flat" cmpd="sng" algn="ctr">
                <a:noFill/>
                <a:prstDash val="solid"/>
                <a:miter lim="800000"/>
              </a:ln>
              <a:effectLst>
                <a:outerShdw blurRad="88900" dist="63500" dir="6000000" sx="102000" sy="102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Calibri"/>
                  <a:ea typeface="微软雅黑"/>
                  <a:cs typeface="+mn-cs"/>
                </a:endParaRPr>
              </a:p>
            </p:txBody>
          </p:sp>
          <p:sp>
            <p:nvSpPr>
              <p:cNvPr id="14" name="文本框 13">
                <a:extLst>
                  <a:ext uri="{FF2B5EF4-FFF2-40B4-BE49-F238E27FC236}">
                    <a16:creationId xmlns:a16="http://schemas.microsoft.com/office/drawing/2014/main" id="{47982B12-ADCF-4B0E-B12D-818C9233A686}"/>
                  </a:ext>
                </a:extLst>
              </p:cNvPr>
              <p:cNvSpPr txBox="1"/>
              <p:nvPr/>
            </p:nvSpPr>
            <p:spPr>
              <a:xfrm>
                <a:off x="2610125" y="2951036"/>
                <a:ext cx="1936878" cy="76832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4400" b="0" i="0" u="none" strike="noStrike" kern="0" cap="none" spc="0" normalizeH="0" baseline="0" noProof="0" dirty="0">
                    <a:ln>
                      <a:noFill/>
                    </a:ln>
                    <a:solidFill>
                      <a:srgbClr val="FFFFFF"/>
                    </a:solidFill>
                    <a:effectLst/>
                    <a:uLnTx/>
                    <a:uFillTx/>
                    <a:latin typeface="Calibri" panose="020F0502020204030204" pitchFamily="34" charset="0"/>
                    <a:ea typeface="Microsoft YaHei" panose="020B0503020204020204" pitchFamily="34" charset="-122"/>
                    <a:sym typeface="Calibri" panose="020F0502020204030204" pitchFamily="34" charset="0"/>
                  </a:rPr>
                  <a:t>03.</a:t>
                </a:r>
                <a:endParaRPr kumimoji="0" lang="zh-CN" altLang="en-US" sz="4400" b="0" i="0" u="none" strike="noStrike" kern="0" cap="none" spc="0" normalizeH="0" baseline="0" noProof="0" dirty="0">
                  <a:ln>
                    <a:noFill/>
                  </a:ln>
                  <a:solidFill>
                    <a:srgbClr val="FFFFFF"/>
                  </a:solidFill>
                  <a:effectLst/>
                  <a:uLnTx/>
                  <a:uFillTx/>
                  <a:latin typeface="Calibri" panose="020F0502020204030204" pitchFamily="34" charset="0"/>
                  <a:ea typeface="Microsoft YaHei" panose="020B0503020204020204" pitchFamily="34" charset="-122"/>
                  <a:sym typeface="Calibri" panose="020F0502020204030204" pitchFamily="34" charset="0"/>
                </a:endParaRPr>
              </a:p>
            </p:txBody>
          </p:sp>
          <p:sp>
            <p:nvSpPr>
              <p:cNvPr id="15" name="矩形 14">
                <a:extLst>
                  <a:ext uri="{FF2B5EF4-FFF2-40B4-BE49-F238E27FC236}">
                    <a16:creationId xmlns:a16="http://schemas.microsoft.com/office/drawing/2014/main" id="{8CF213A7-BB30-4ABA-905C-D24809A9AD7E}"/>
                  </a:ext>
                </a:extLst>
              </p:cNvPr>
              <p:cNvSpPr/>
              <p:nvPr/>
            </p:nvSpPr>
            <p:spPr>
              <a:xfrm rot="5400000">
                <a:off x="2869538" y="2610362"/>
                <a:ext cx="1273048" cy="1273048"/>
              </a:xfrm>
              <a:prstGeom prst="rect">
                <a:avLst/>
              </a:prstGeom>
              <a:noFill/>
              <a:ln w="1905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Calibri"/>
                  <a:ea typeface="微软雅黑"/>
                  <a:cs typeface="+mn-cs"/>
                </a:endParaRPr>
              </a:p>
            </p:txBody>
          </p:sp>
        </p:grpSp>
      </p:grpSp>
    </p:spTree>
    <p:extLst>
      <p:ext uri="{BB962C8B-B14F-4D97-AF65-F5344CB8AC3E}">
        <p14:creationId xmlns:p14="http://schemas.microsoft.com/office/powerpoint/2010/main" val="29508668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AC4602F3-8EE1-40D8-9B8F-9B5F8C919357}"/>
              </a:ext>
            </a:extLst>
          </p:cNvPr>
          <p:cNvSpPr txBox="1"/>
          <p:nvPr/>
        </p:nvSpPr>
        <p:spPr>
          <a:xfrm>
            <a:off x="653906" y="773100"/>
            <a:ext cx="10801059" cy="6012543"/>
          </a:xfrm>
          <a:prstGeom prst="rect">
            <a:avLst/>
          </a:prstGeom>
          <a:noFill/>
        </p:spPr>
        <p:txBody>
          <a:bodyPr wrap="square" rtlCol="0">
            <a:spAutoFit/>
          </a:bodyPr>
          <a:lstStyle/>
          <a:p>
            <a:pPr marL="285750" indent="-285750">
              <a:lnSpc>
                <a:spcPct val="180000"/>
              </a:lnSpc>
              <a:buFont typeface="Arial" panose="020B0604020202020204" pitchFamily="34" charset="0"/>
              <a:buChar char="•"/>
            </a:pPr>
            <a:r>
              <a:rPr lang="en-US" altLang="zh-CN" b="1" dirty="0">
                <a:ea typeface="微软雅黑" panose="020B0503020204020204" pitchFamily="34" charset="-122"/>
              </a:rPr>
              <a:t>When there are still a variety of play options under the decision of offensive strategy, we add defensive strategy and consider the safest card with the highest safety factor to reduce the probability of discarding. </a:t>
            </a:r>
          </a:p>
          <a:p>
            <a:pPr marL="285750" indent="-285750">
              <a:lnSpc>
                <a:spcPct val="180000"/>
              </a:lnSpc>
              <a:buFont typeface="Arial" panose="020B0604020202020204" pitchFamily="34" charset="0"/>
              <a:buChar char="•"/>
            </a:pPr>
            <a:r>
              <a:rPr lang="en-US" altLang="zh-CN" b="1" dirty="0">
                <a:ea typeface="微软雅黑" panose="020B0503020204020204" pitchFamily="34" charset="-122"/>
              </a:rPr>
              <a:t>Added special rule. When the bot touches the last card on the tile wall, if it finds that the card is not legitimate, it will directly play the safest card.</a:t>
            </a:r>
          </a:p>
          <a:p>
            <a:pPr marL="285750" indent="-285750">
              <a:lnSpc>
                <a:spcPct val="180000"/>
              </a:lnSpc>
              <a:buFont typeface="Arial" panose="020B0604020202020204" pitchFamily="34" charset="0"/>
              <a:buChar char="•"/>
            </a:pPr>
            <a:r>
              <a:rPr lang="en-US" altLang="zh-CN" b="1" dirty="0">
                <a:ea typeface="微软雅黑" panose="020B0503020204020204" pitchFamily="34" charset="-122"/>
              </a:rPr>
              <a:t>In a defensive strategy, a card with a factor of safety is called </a:t>
            </a:r>
            <a:r>
              <a:rPr lang="en-US" altLang="zh-CN" b="1">
                <a:ea typeface="微软雅黑" panose="020B0503020204020204" pitchFamily="34" charset="-122"/>
              </a:rPr>
              <a:t>a safety </a:t>
            </a:r>
            <a:r>
              <a:rPr lang="en-US" altLang="zh-CN" b="1" dirty="0">
                <a:ea typeface="微软雅黑" panose="020B0503020204020204" pitchFamily="34" charset="-122"/>
              </a:rPr>
              <a:t>card.</a:t>
            </a:r>
          </a:p>
          <a:p>
            <a:pPr marL="742950" lvl="1" indent="-285750">
              <a:lnSpc>
                <a:spcPct val="180000"/>
              </a:lnSpc>
              <a:buFont typeface="Arial" panose="020B0604020202020204" pitchFamily="34" charset="0"/>
              <a:buChar char="•"/>
            </a:pPr>
            <a:r>
              <a:rPr lang="en-US" altLang="zh-CN" b="1" dirty="0">
                <a:ea typeface="微软雅黑" panose="020B0503020204020204" pitchFamily="34" charset="-122"/>
              </a:rPr>
              <a:t>Define the safety factor array score, traverse the cards in the discard pile, count the cards and get a score, which is the current safety factor.</a:t>
            </a:r>
          </a:p>
          <a:p>
            <a:pPr marL="742950" lvl="1" indent="-285750">
              <a:lnSpc>
                <a:spcPct val="180000"/>
              </a:lnSpc>
              <a:buFont typeface="Arial" panose="020B0604020202020204" pitchFamily="34" charset="0"/>
              <a:buChar char="•"/>
            </a:pPr>
            <a:r>
              <a:rPr lang="en-US" altLang="zh-CN" b="1" dirty="0">
                <a:ea typeface="微软雅黑" panose="020B0503020204020204" pitchFamily="34" charset="-122"/>
              </a:rPr>
              <a:t>We analyze the cards played by other players in the last three rounds. Those cards have the highest safety factor, and then we set the same safety factor for cards that are 3 away from these cards. </a:t>
            </a:r>
          </a:p>
          <a:p>
            <a:pPr marL="742950" lvl="1" indent="-285750">
              <a:lnSpc>
                <a:spcPct val="180000"/>
              </a:lnSpc>
              <a:buFont typeface="Arial" panose="020B0604020202020204" pitchFamily="34" charset="0"/>
              <a:buChar char="•"/>
            </a:pPr>
            <a:r>
              <a:rPr lang="en-US" altLang="zh-CN" b="1" dirty="0">
                <a:ea typeface="微软雅黑" panose="020B0503020204020204" pitchFamily="34" charset="-122"/>
              </a:rPr>
              <a:t>The closer to the current turn the card is, the safer it is.</a:t>
            </a:r>
          </a:p>
        </p:txBody>
      </p:sp>
      <p:sp>
        <p:nvSpPr>
          <p:cNvPr id="2" name="文本框 1">
            <a:extLst>
              <a:ext uri="{FF2B5EF4-FFF2-40B4-BE49-F238E27FC236}">
                <a16:creationId xmlns:a16="http://schemas.microsoft.com/office/drawing/2014/main" id="{475C7B04-2253-4AD7-BA90-ECDBCE3779F2}"/>
              </a:ext>
            </a:extLst>
          </p:cNvPr>
          <p:cNvSpPr txBox="1"/>
          <p:nvPr/>
        </p:nvSpPr>
        <p:spPr>
          <a:xfrm>
            <a:off x="384464" y="276646"/>
            <a:ext cx="7174923" cy="584775"/>
          </a:xfrm>
          <a:prstGeom prst="rect">
            <a:avLst/>
          </a:prstGeom>
          <a:noFill/>
        </p:spPr>
        <p:txBody>
          <a:bodyPr wrap="square" rtlCol="0">
            <a:spAutoFit/>
          </a:bodyPr>
          <a:lstStyle/>
          <a:p>
            <a:r>
              <a:rPr lang="en-US" altLang="zh-CN" sz="3200" dirty="0">
                <a:latin typeface="微软雅黑" panose="020B0503020204020204" pitchFamily="34" charset="-122"/>
                <a:ea typeface="微软雅黑" panose="020B0503020204020204" pitchFamily="34" charset="-122"/>
              </a:rPr>
              <a:t>Basic idea of defense</a:t>
            </a:r>
          </a:p>
        </p:txBody>
      </p:sp>
    </p:spTree>
    <p:extLst>
      <p:ext uri="{BB962C8B-B14F-4D97-AF65-F5344CB8AC3E}">
        <p14:creationId xmlns:p14="http://schemas.microsoft.com/office/powerpoint/2010/main" val="6990517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AC4602F3-8EE1-40D8-9B8F-9B5F8C919357}"/>
              </a:ext>
            </a:extLst>
          </p:cNvPr>
          <p:cNvSpPr txBox="1"/>
          <p:nvPr/>
        </p:nvSpPr>
        <p:spPr>
          <a:xfrm>
            <a:off x="934875" y="2145697"/>
            <a:ext cx="10322249" cy="1684372"/>
          </a:xfrm>
          <a:prstGeom prst="rect">
            <a:avLst/>
          </a:prstGeom>
          <a:noFill/>
        </p:spPr>
        <p:txBody>
          <a:bodyPr wrap="square" rtlCol="0">
            <a:spAutoFit/>
          </a:bodyPr>
          <a:lstStyle/>
          <a:p>
            <a:pPr marL="285750" indent="-285750">
              <a:lnSpc>
                <a:spcPct val="180000"/>
              </a:lnSpc>
              <a:buFont typeface="Arial" panose="020B0604020202020204" pitchFamily="34" charset="0"/>
              <a:buChar char="•"/>
            </a:pPr>
            <a:r>
              <a:rPr lang="en-US" altLang="zh-CN" sz="2000" b="1" dirty="0">
                <a:ea typeface="微软雅黑" panose="020B0503020204020204" pitchFamily="34" charset="-122"/>
              </a:rPr>
              <a:t>There is a difference in precedence between a card that is played and a card that is 3 away from it.</a:t>
            </a:r>
          </a:p>
          <a:p>
            <a:pPr marL="285750" indent="-285750">
              <a:lnSpc>
                <a:spcPct val="180000"/>
              </a:lnSpc>
              <a:buFont typeface="Arial" panose="020B0604020202020204" pitchFamily="34" charset="0"/>
              <a:buChar char="•"/>
            </a:pPr>
            <a:r>
              <a:rPr lang="en-US" altLang="zh-CN" sz="2000" b="1" dirty="0">
                <a:ea typeface="微软雅黑" panose="020B0503020204020204" pitchFamily="34" charset="-122"/>
              </a:rPr>
              <a:t>Identical cards have higher priority and security than cards that are 3 away.</a:t>
            </a:r>
          </a:p>
        </p:txBody>
      </p:sp>
      <p:sp>
        <p:nvSpPr>
          <p:cNvPr id="2" name="文本框 1">
            <a:extLst>
              <a:ext uri="{FF2B5EF4-FFF2-40B4-BE49-F238E27FC236}">
                <a16:creationId xmlns:a16="http://schemas.microsoft.com/office/drawing/2014/main" id="{475C7B04-2253-4AD7-BA90-ECDBCE3779F2}"/>
              </a:ext>
            </a:extLst>
          </p:cNvPr>
          <p:cNvSpPr txBox="1"/>
          <p:nvPr/>
        </p:nvSpPr>
        <p:spPr>
          <a:xfrm>
            <a:off x="415636" y="914762"/>
            <a:ext cx="7174923" cy="584775"/>
          </a:xfrm>
          <a:prstGeom prst="rect">
            <a:avLst/>
          </a:prstGeom>
          <a:noFill/>
        </p:spPr>
        <p:txBody>
          <a:bodyPr wrap="square" rtlCol="0">
            <a:spAutoFit/>
          </a:bodyPr>
          <a:lstStyle/>
          <a:p>
            <a:r>
              <a:rPr lang="en-US" altLang="zh-CN" sz="3200" dirty="0">
                <a:latin typeface="微软雅黑" panose="020B0503020204020204" pitchFamily="34" charset="-122"/>
                <a:ea typeface="微软雅黑" panose="020B0503020204020204" pitchFamily="34" charset="-122"/>
              </a:rPr>
              <a:t>Stage optimization of defense</a:t>
            </a:r>
          </a:p>
        </p:txBody>
      </p:sp>
    </p:spTree>
    <p:extLst>
      <p:ext uri="{BB962C8B-B14F-4D97-AF65-F5344CB8AC3E}">
        <p14:creationId xmlns:p14="http://schemas.microsoft.com/office/powerpoint/2010/main" val="10737313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a:extLst>
              <a:ext uri="{FF2B5EF4-FFF2-40B4-BE49-F238E27FC236}">
                <a16:creationId xmlns:a16="http://schemas.microsoft.com/office/drawing/2014/main" id="{7F51B6C2-505A-4462-974C-8DE0F4814523}"/>
              </a:ext>
            </a:extLst>
          </p:cNvPr>
          <p:cNvSpPr txBox="1"/>
          <p:nvPr/>
        </p:nvSpPr>
        <p:spPr>
          <a:xfrm>
            <a:off x="2565688" y="2644170"/>
            <a:ext cx="7060623" cy="1569660"/>
          </a:xfrm>
          <a:prstGeom prst="rect">
            <a:avLst/>
          </a:prstGeom>
          <a:noFill/>
        </p:spPr>
        <p:txBody>
          <a:bodyPr wrap="square" rtlCol="0">
            <a:spAutoFit/>
          </a:bodyPr>
          <a:lstStyle/>
          <a:p>
            <a:r>
              <a:rPr lang="en-US" altLang="zh-CN" sz="9600" dirty="0"/>
              <a:t>THANK YOU</a:t>
            </a:r>
            <a:endParaRPr lang="zh-CN" altLang="en-US" sz="9600" dirty="0"/>
          </a:p>
        </p:txBody>
      </p:sp>
    </p:spTree>
    <p:extLst>
      <p:ext uri="{BB962C8B-B14F-4D97-AF65-F5344CB8AC3E}">
        <p14:creationId xmlns:p14="http://schemas.microsoft.com/office/powerpoint/2010/main" val="20462116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31">
            <a:extLst>
              <a:ext uri="{FF2B5EF4-FFF2-40B4-BE49-F238E27FC236}">
                <a16:creationId xmlns:a16="http://schemas.microsoft.com/office/drawing/2014/main" id="{AA2CED01-196D-4076-B31F-478993822498}"/>
              </a:ext>
            </a:extLst>
          </p:cNvPr>
          <p:cNvSpPr>
            <a:spLocks noChangeArrowheads="1"/>
          </p:cNvSpPr>
          <p:nvPr/>
        </p:nvSpPr>
        <p:spPr bwMode="auto">
          <a:xfrm>
            <a:off x="5614988" y="3142673"/>
            <a:ext cx="2581275" cy="488950"/>
          </a:xfrm>
          <a:prstGeom prst="rect">
            <a:avLst/>
          </a:prstGeom>
          <a:noFill/>
          <a:ln w="9525">
            <a:solidFill>
              <a:srgbClr val="40404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50000"/>
              </a:spcBef>
            </a:pPr>
            <a:endParaRPr lang="zh-CN" altLang="en-US" sz="1600" b="1">
              <a:solidFill>
                <a:srgbClr val="000000"/>
              </a:solidFill>
              <a:latin typeface="Arial" panose="020B0604020202020204" pitchFamily="34" charset="0"/>
            </a:endParaRPr>
          </a:p>
        </p:txBody>
      </p:sp>
      <p:sp>
        <p:nvSpPr>
          <p:cNvPr id="17" name="Rectangle 6">
            <a:extLst>
              <a:ext uri="{FF2B5EF4-FFF2-40B4-BE49-F238E27FC236}">
                <a16:creationId xmlns:a16="http://schemas.microsoft.com/office/drawing/2014/main" id="{71810FD1-4DB9-4185-92E4-41BBD281AE84}"/>
              </a:ext>
            </a:extLst>
          </p:cNvPr>
          <p:cNvSpPr>
            <a:spLocks noChangeArrowheads="1"/>
          </p:cNvSpPr>
          <p:nvPr/>
        </p:nvSpPr>
        <p:spPr bwMode="auto">
          <a:xfrm>
            <a:off x="5926138" y="3202268"/>
            <a:ext cx="19272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2000" b="1" dirty="0">
                <a:solidFill>
                  <a:schemeClr val="bg2">
                    <a:lumMod val="25000"/>
                  </a:schemeClr>
                </a:solidFill>
                <a:latin typeface="微软雅黑" panose="020B0503020204020204" pitchFamily="34" charset="-122"/>
                <a:ea typeface="微软雅黑" panose="020B0503020204020204" pitchFamily="34" charset="-122"/>
              </a:rPr>
              <a:t>Introduction</a:t>
            </a:r>
            <a:endParaRPr lang="zh-CN" altLang="en-US" sz="2000" b="1"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18" name="矩形 29">
            <a:extLst>
              <a:ext uri="{FF2B5EF4-FFF2-40B4-BE49-F238E27FC236}">
                <a16:creationId xmlns:a16="http://schemas.microsoft.com/office/drawing/2014/main" id="{B43274F0-CBEC-42D1-B65F-83127A38EF8D}"/>
              </a:ext>
            </a:extLst>
          </p:cNvPr>
          <p:cNvSpPr>
            <a:spLocks noChangeArrowheads="1"/>
          </p:cNvSpPr>
          <p:nvPr/>
        </p:nvSpPr>
        <p:spPr bwMode="auto">
          <a:xfrm>
            <a:off x="4102100" y="3142673"/>
            <a:ext cx="1328738" cy="488950"/>
          </a:xfrm>
          <a:prstGeom prst="rect">
            <a:avLst/>
          </a:prstGeom>
          <a:solidFill>
            <a:schemeClr val="tx1">
              <a:lumMod val="75000"/>
              <a:lumOff val="25000"/>
            </a:schemeClr>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sp>
        <p:nvSpPr>
          <p:cNvPr id="19" name="文本框 30">
            <a:extLst>
              <a:ext uri="{FF2B5EF4-FFF2-40B4-BE49-F238E27FC236}">
                <a16:creationId xmlns:a16="http://schemas.microsoft.com/office/drawing/2014/main" id="{5CBAA407-5633-440E-A016-50C7AE3C7269}"/>
              </a:ext>
            </a:extLst>
          </p:cNvPr>
          <p:cNvSpPr txBox="1">
            <a:spLocks noChangeArrowheads="1"/>
          </p:cNvSpPr>
          <p:nvPr/>
        </p:nvSpPr>
        <p:spPr bwMode="auto">
          <a:xfrm>
            <a:off x="4278313" y="3179186"/>
            <a:ext cx="962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2000" b="1" dirty="0">
                <a:solidFill>
                  <a:srgbClr val="FFFFFF"/>
                </a:solidFill>
                <a:latin typeface="微软雅黑" panose="020B0503020204020204" pitchFamily="34" charset="-122"/>
                <a:ea typeface="微软雅黑" panose="020B0503020204020204" pitchFamily="34" charset="-122"/>
              </a:rPr>
              <a:t>1</a:t>
            </a:r>
            <a:endParaRPr lang="zh-CN" altLang="en-US" sz="2000" b="1" dirty="0">
              <a:solidFill>
                <a:srgbClr val="FFFFFF"/>
              </a:solidFill>
              <a:latin typeface="微软雅黑" panose="020B0503020204020204" pitchFamily="34" charset="-122"/>
              <a:ea typeface="微软雅黑" panose="020B0503020204020204" pitchFamily="34" charset="-122"/>
            </a:endParaRPr>
          </a:p>
        </p:txBody>
      </p:sp>
      <p:sp>
        <p:nvSpPr>
          <p:cNvPr id="20" name="矩形 38">
            <a:extLst>
              <a:ext uri="{FF2B5EF4-FFF2-40B4-BE49-F238E27FC236}">
                <a16:creationId xmlns:a16="http://schemas.microsoft.com/office/drawing/2014/main" id="{EA890D7E-AEED-4DDE-A592-C820012B4AA6}"/>
              </a:ext>
            </a:extLst>
          </p:cNvPr>
          <p:cNvSpPr>
            <a:spLocks noChangeArrowheads="1"/>
          </p:cNvSpPr>
          <p:nvPr/>
        </p:nvSpPr>
        <p:spPr bwMode="auto">
          <a:xfrm>
            <a:off x="5614988" y="3803073"/>
            <a:ext cx="2581275" cy="488950"/>
          </a:xfrm>
          <a:prstGeom prst="rect">
            <a:avLst/>
          </a:prstGeom>
          <a:noFill/>
          <a:ln w="9525">
            <a:solidFill>
              <a:srgbClr val="40404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50000"/>
              </a:spcBef>
            </a:pPr>
            <a:endParaRPr lang="zh-CN" altLang="en-US" sz="1600" b="1">
              <a:solidFill>
                <a:srgbClr val="000000"/>
              </a:solidFill>
              <a:latin typeface="Arial" panose="020B0604020202020204" pitchFamily="34" charset="0"/>
            </a:endParaRPr>
          </a:p>
        </p:txBody>
      </p:sp>
      <p:sp>
        <p:nvSpPr>
          <p:cNvPr id="21" name="Rectangle 6">
            <a:extLst>
              <a:ext uri="{FF2B5EF4-FFF2-40B4-BE49-F238E27FC236}">
                <a16:creationId xmlns:a16="http://schemas.microsoft.com/office/drawing/2014/main" id="{E2C5DD72-F4B5-4445-94BB-F1B362075CC0}"/>
              </a:ext>
            </a:extLst>
          </p:cNvPr>
          <p:cNvSpPr>
            <a:spLocks noChangeArrowheads="1"/>
          </p:cNvSpPr>
          <p:nvPr/>
        </p:nvSpPr>
        <p:spPr bwMode="auto">
          <a:xfrm>
            <a:off x="5635768" y="3854270"/>
            <a:ext cx="25796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2000" b="1" dirty="0">
                <a:solidFill>
                  <a:schemeClr val="bg2">
                    <a:lumMod val="25000"/>
                  </a:schemeClr>
                </a:solidFill>
                <a:latin typeface="微软雅黑" panose="020B0503020204020204" pitchFamily="34" charset="-122"/>
                <a:ea typeface="微软雅黑" panose="020B0503020204020204" pitchFamily="34" charset="-122"/>
              </a:rPr>
              <a:t>Offense Algorithm</a:t>
            </a:r>
            <a:endParaRPr lang="zh-CN" altLang="en-US" sz="2000" b="1"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22" name="矩形 36">
            <a:extLst>
              <a:ext uri="{FF2B5EF4-FFF2-40B4-BE49-F238E27FC236}">
                <a16:creationId xmlns:a16="http://schemas.microsoft.com/office/drawing/2014/main" id="{20272E1A-0F2C-4CEA-A5C4-B7D3ABC4B0C4}"/>
              </a:ext>
            </a:extLst>
          </p:cNvPr>
          <p:cNvSpPr>
            <a:spLocks noChangeArrowheads="1"/>
          </p:cNvSpPr>
          <p:nvPr/>
        </p:nvSpPr>
        <p:spPr bwMode="auto">
          <a:xfrm>
            <a:off x="4102100" y="3803073"/>
            <a:ext cx="1328738" cy="488950"/>
          </a:xfrm>
          <a:prstGeom prst="rect">
            <a:avLst/>
          </a:prstGeom>
          <a:solidFill>
            <a:schemeClr val="tx1">
              <a:lumMod val="75000"/>
              <a:lumOff val="25000"/>
            </a:schemeClr>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sp>
        <p:nvSpPr>
          <p:cNvPr id="23" name="文本框 37">
            <a:extLst>
              <a:ext uri="{FF2B5EF4-FFF2-40B4-BE49-F238E27FC236}">
                <a16:creationId xmlns:a16="http://schemas.microsoft.com/office/drawing/2014/main" id="{E64EE260-18E6-4E2D-97FD-CA9D726A9548}"/>
              </a:ext>
            </a:extLst>
          </p:cNvPr>
          <p:cNvSpPr txBox="1">
            <a:spLocks noChangeArrowheads="1"/>
          </p:cNvSpPr>
          <p:nvPr/>
        </p:nvSpPr>
        <p:spPr bwMode="auto">
          <a:xfrm>
            <a:off x="4278313" y="3839586"/>
            <a:ext cx="962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2000" b="1" dirty="0">
                <a:solidFill>
                  <a:srgbClr val="FFFFFF"/>
                </a:solidFill>
                <a:latin typeface="微软雅黑" panose="020B0503020204020204" pitchFamily="34" charset="-122"/>
                <a:ea typeface="微软雅黑" panose="020B0503020204020204" pitchFamily="34" charset="-122"/>
              </a:rPr>
              <a:t>2</a:t>
            </a:r>
            <a:endParaRPr lang="zh-CN" altLang="en-US" sz="2000" b="1" dirty="0">
              <a:solidFill>
                <a:srgbClr val="FFFFFF"/>
              </a:solidFill>
              <a:latin typeface="微软雅黑" panose="020B0503020204020204" pitchFamily="34" charset="-122"/>
              <a:ea typeface="微软雅黑" panose="020B0503020204020204" pitchFamily="34" charset="-122"/>
            </a:endParaRPr>
          </a:p>
        </p:txBody>
      </p:sp>
      <p:sp>
        <p:nvSpPr>
          <p:cNvPr id="24" name="矩形 45">
            <a:extLst>
              <a:ext uri="{FF2B5EF4-FFF2-40B4-BE49-F238E27FC236}">
                <a16:creationId xmlns:a16="http://schemas.microsoft.com/office/drawing/2014/main" id="{4E6204F7-F6C6-46D8-9F2D-44F93A2E50E6}"/>
              </a:ext>
            </a:extLst>
          </p:cNvPr>
          <p:cNvSpPr>
            <a:spLocks noChangeArrowheads="1"/>
          </p:cNvSpPr>
          <p:nvPr/>
        </p:nvSpPr>
        <p:spPr bwMode="auto">
          <a:xfrm>
            <a:off x="5613400" y="4463473"/>
            <a:ext cx="2581275" cy="488950"/>
          </a:xfrm>
          <a:prstGeom prst="rect">
            <a:avLst/>
          </a:prstGeom>
          <a:noFill/>
          <a:ln w="9525">
            <a:solidFill>
              <a:srgbClr val="40404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50000"/>
              </a:spcBef>
            </a:pPr>
            <a:endParaRPr lang="zh-CN" altLang="en-US" sz="1600" b="1">
              <a:solidFill>
                <a:srgbClr val="000000"/>
              </a:solidFill>
              <a:latin typeface="Arial" panose="020B0604020202020204" pitchFamily="34" charset="0"/>
            </a:endParaRPr>
          </a:p>
        </p:txBody>
      </p:sp>
      <p:sp>
        <p:nvSpPr>
          <p:cNvPr id="25" name="Rectangle 6">
            <a:extLst>
              <a:ext uri="{FF2B5EF4-FFF2-40B4-BE49-F238E27FC236}">
                <a16:creationId xmlns:a16="http://schemas.microsoft.com/office/drawing/2014/main" id="{725017AA-D592-4382-B9E0-37ED0AFCDE1E}"/>
              </a:ext>
            </a:extLst>
          </p:cNvPr>
          <p:cNvSpPr>
            <a:spLocks noChangeArrowheads="1"/>
          </p:cNvSpPr>
          <p:nvPr/>
        </p:nvSpPr>
        <p:spPr bwMode="auto">
          <a:xfrm>
            <a:off x="5613400" y="4507893"/>
            <a:ext cx="26717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2000" b="1" dirty="0">
                <a:solidFill>
                  <a:schemeClr val="bg2">
                    <a:lumMod val="25000"/>
                  </a:schemeClr>
                </a:solidFill>
                <a:latin typeface="微软雅黑" panose="020B0503020204020204" pitchFamily="34" charset="-122"/>
                <a:ea typeface="微软雅黑" panose="020B0503020204020204" pitchFamily="34" charset="-122"/>
              </a:rPr>
              <a:t>Defense Algorithm </a:t>
            </a:r>
            <a:endParaRPr lang="zh-CN" altLang="en-US" sz="2000" b="1"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26" name="矩形 43">
            <a:extLst>
              <a:ext uri="{FF2B5EF4-FFF2-40B4-BE49-F238E27FC236}">
                <a16:creationId xmlns:a16="http://schemas.microsoft.com/office/drawing/2014/main" id="{0B63B9C8-B3A6-43DE-9B55-561FEF512017}"/>
              </a:ext>
            </a:extLst>
          </p:cNvPr>
          <p:cNvSpPr>
            <a:spLocks noChangeArrowheads="1"/>
          </p:cNvSpPr>
          <p:nvPr/>
        </p:nvSpPr>
        <p:spPr bwMode="auto">
          <a:xfrm>
            <a:off x="4098925" y="4463473"/>
            <a:ext cx="1328738" cy="488950"/>
          </a:xfrm>
          <a:prstGeom prst="rect">
            <a:avLst/>
          </a:prstGeom>
          <a:solidFill>
            <a:schemeClr val="tx1">
              <a:lumMod val="75000"/>
              <a:lumOff val="25000"/>
            </a:schemeClr>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a:solidFill>
                <a:srgbClr val="FFFFFF"/>
              </a:solidFill>
            </a:endParaRPr>
          </a:p>
        </p:txBody>
      </p:sp>
      <p:sp>
        <p:nvSpPr>
          <p:cNvPr id="27" name="文本框 44">
            <a:extLst>
              <a:ext uri="{FF2B5EF4-FFF2-40B4-BE49-F238E27FC236}">
                <a16:creationId xmlns:a16="http://schemas.microsoft.com/office/drawing/2014/main" id="{533C1CE2-52D5-421E-A34A-75642954DA52}"/>
              </a:ext>
            </a:extLst>
          </p:cNvPr>
          <p:cNvSpPr txBox="1">
            <a:spLocks noChangeArrowheads="1"/>
          </p:cNvSpPr>
          <p:nvPr/>
        </p:nvSpPr>
        <p:spPr bwMode="auto">
          <a:xfrm>
            <a:off x="4275138" y="4499986"/>
            <a:ext cx="962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2000" b="1" dirty="0">
                <a:solidFill>
                  <a:srgbClr val="FFFFFF"/>
                </a:solidFill>
                <a:latin typeface="微软雅黑" panose="020B0503020204020204" pitchFamily="34" charset="-122"/>
                <a:ea typeface="微软雅黑" panose="020B0503020204020204" pitchFamily="34" charset="-122"/>
              </a:rPr>
              <a:t>3</a:t>
            </a:r>
            <a:endParaRPr lang="zh-CN" altLang="en-US" sz="2000" b="1" dirty="0">
              <a:solidFill>
                <a:srgbClr val="FFFFFF"/>
              </a:solidFill>
              <a:latin typeface="微软雅黑" panose="020B0503020204020204" pitchFamily="34" charset="-122"/>
              <a:ea typeface="微软雅黑" panose="020B0503020204020204" pitchFamily="34" charset="-122"/>
            </a:endParaRPr>
          </a:p>
        </p:txBody>
      </p:sp>
      <p:grpSp>
        <p:nvGrpSpPr>
          <p:cNvPr id="28" name="组合 55">
            <a:extLst>
              <a:ext uri="{FF2B5EF4-FFF2-40B4-BE49-F238E27FC236}">
                <a16:creationId xmlns:a16="http://schemas.microsoft.com/office/drawing/2014/main" id="{45AF0F54-070C-4507-A3FE-3D30CA4E1ACA}"/>
              </a:ext>
            </a:extLst>
          </p:cNvPr>
          <p:cNvGrpSpPr>
            <a:grpSpLocks/>
          </p:cNvGrpSpPr>
          <p:nvPr/>
        </p:nvGrpSpPr>
        <p:grpSpPr bwMode="auto">
          <a:xfrm>
            <a:off x="4820700" y="1886204"/>
            <a:ext cx="2550599" cy="817781"/>
            <a:chOff x="151331" y="32421"/>
            <a:chExt cx="2550676" cy="817110"/>
          </a:xfrm>
        </p:grpSpPr>
        <p:sp>
          <p:nvSpPr>
            <p:cNvPr id="29" name="文本框 57">
              <a:extLst>
                <a:ext uri="{FF2B5EF4-FFF2-40B4-BE49-F238E27FC236}">
                  <a16:creationId xmlns:a16="http://schemas.microsoft.com/office/drawing/2014/main" id="{0D441879-94D6-47EB-A4A5-DD75ABF6EC7B}"/>
                </a:ext>
              </a:extLst>
            </p:cNvPr>
            <p:cNvSpPr txBox="1">
              <a:spLocks noChangeArrowheads="1"/>
            </p:cNvSpPr>
            <p:nvPr/>
          </p:nvSpPr>
          <p:spPr bwMode="auto">
            <a:xfrm>
              <a:off x="351516" y="32421"/>
              <a:ext cx="2338710" cy="645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600" b="1" dirty="0">
                  <a:latin typeface="微软雅黑" panose="020B0503020204020204" pitchFamily="34" charset="-122"/>
                  <a:ea typeface="微软雅黑" panose="020B0503020204020204" pitchFamily="34" charset="-122"/>
                </a:rPr>
                <a:t>Contents</a:t>
              </a:r>
            </a:p>
          </p:txBody>
        </p:sp>
        <p:cxnSp>
          <p:nvCxnSpPr>
            <p:cNvPr id="30" name="直接连接符 58">
              <a:extLst>
                <a:ext uri="{FF2B5EF4-FFF2-40B4-BE49-F238E27FC236}">
                  <a16:creationId xmlns:a16="http://schemas.microsoft.com/office/drawing/2014/main" id="{BA8E4166-5535-4D67-A6A3-A1673AB73F58}"/>
                </a:ext>
              </a:extLst>
            </p:cNvPr>
            <p:cNvCxnSpPr>
              <a:cxnSpLocks noChangeShapeType="1"/>
            </p:cNvCxnSpPr>
            <p:nvPr/>
          </p:nvCxnSpPr>
          <p:spPr bwMode="auto">
            <a:xfrm>
              <a:off x="151331" y="849531"/>
              <a:ext cx="2550676" cy="0"/>
            </a:xfrm>
            <a:prstGeom prst="line">
              <a:avLst/>
            </a:prstGeom>
            <a:noFill/>
            <a:ln w="6350">
              <a:solidFill>
                <a:srgbClr val="7F7F7F"/>
              </a:solidFill>
              <a:round/>
              <a:headEnd/>
              <a:tailEn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3122644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id="{3A144A8A-461B-4460-B006-F020E3362C26}"/>
              </a:ext>
            </a:extLst>
          </p:cNvPr>
          <p:cNvGrpSpPr/>
          <p:nvPr/>
        </p:nvGrpSpPr>
        <p:grpSpPr>
          <a:xfrm>
            <a:off x="3199447" y="2693352"/>
            <a:ext cx="5793105" cy="1471295"/>
            <a:chOff x="4110" y="4111"/>
            <a:chExt cx="9123" cy="2317"/>
          </a:xfrm>
        </p:grpSpPr>
        <p:sp>
          <p:nvSpPr>
            <p:cNvPr id="10" name="文本框 9">
              <a:extLst>
                <a:ext uri="{FF2B5EF4-FFF2-40B4-BE49-F238E27FC236}">
                  <a16:creationId xmlns:a16="http://schemas.microsoft.com/office/drawing/2014/main" id="{24E1F24A-45EB-419A-82D7-C4077CB8C127}"/>
                </a:ext>
              </a:extLst>
            </p:cNvPr>
            <p:cNvSpPr txBox="1"/>
            <p:nvPr/>
          </p:nvSpPr>
          <p:spPr>
            <a:xfrm>
              <a:off x="7633" y="4696"/>
              <a:ext cx="5600" cy="111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4000" b="0"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sym typeface="Calibri" panose="020F0502020204030204" pitchFamily="34" charset="0"/>
                </a:rPr>
                <a:t>Introduction</a:t>
              </a:r>
              <a:endParaRPr kumimoji="0" lang="zh-CN" altLang="en-US" sz="4000" b="0"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sym typeface="Calibri" panose="020F0502020204030204" pitchFamily="34" charset="0"/>
              </a:endParaRPr>
            </a:p>
          </p:txBody>
        </p:sp>
        <p:grpSp>
          <p:nvGrpSpPr>
            <p:cNvPr id="11" name="组合 10">
              <a:extLst>
                <a:ext uri="{FF2B5EF4-FFF2-40B4-BE49-F238E27FC236}">
                  <a16:creationId xmlns:a16="http://schemas.microsoft.com/office/drawing/2014/main" id="{DEDAB653-4486-4721-A6E3-5D53DCA72812}"/>
                </a:ext>
              </a:extLst>
            </p:cNvPr>
            <p:cNvGrpSpPr/>
            <p:nvPr/>
          </p:nvGrpSpPr>
          <p:grpSpPr>
            <a:xfrm>
              <a:off x="4110" y="4111"/>
              <a:ext cx="3050" cy="2317"/>
              <a:chOff x="2610125" y="2610362"/>
              <a:chExt cx="1936878" cy="1471250"/>
            </a:xfrm>
          </p:grpSpPr>
          <p:sp>
            <p:nvSpPr>
              <p:cNvPr id="12" name="矩形 11">
                <a:extLst>
                  <a:ext uri="{FF2B5EF4-FFF2-40B4-BE49-F238E27FC236}">
                    <a16:creationId xmlns:a16="http://schemas.microsoft.com/office/drawing/2014/main" id="{18E4C8F0-1DB4-43C9-9C1B-E72542671541}"/>
                  </a:ext>
                </a:extLst>
              </p:cNvPr>
              <p:cNvSpPr/>
              <p:nvPr/>
            </p:nvSpPr>
            <p:spPr>
              <a:xfrm rot="5400000">
                <a:off x="3051371" y="2808564"/>
                <a:ext cx="1273048" cy="1273048"/>
              </a:xfrm>
              <a:prstGeom prst="rect">
                <a:avLst/>
              </a:prstGeom>
              <a:solidFill>
                <a:srgbClr val="D4D6D7"/>
              </a:solidFill>
              <a:ln w="12700" cap="flat" cmpd="sng" algn="ctr">
                <a:noFill/>
                <a:prstDash val="solid"/>
                <a:miter lim="800000"/>
              </a:ln>
              <a:effectLst>
                <a:outerShdw blurRad="152400" dist="63500" dir="6000000" sx="102000" sy="102000" algn="tl" rotWithShape="0">
                  <a:prstClr val="black">
                    <a:alpha val="2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Calibri"/>
                  <a:ea typeface="微软雅黑"/>
                  <a:cs typeface="+mn-cs"/>
                </a:endParaRPr>
              </a:p>
            </p:txBody>
          </p:sp>
          <p:sp>
            <p:nvSpPr>
              <p:cNvPr id="13" name="矩形 12">
                <a:extLst>
                  <a:ext uri="{FF2B5EF4-FFF2-40B4-BE49-F238E27FC236}">
                    <a16:creationId xmlns:a16="http://schemas.microsoft.com/office/drawing/2014/main" id="{79B4286B-21DF-4D05-8DFB-967F580F113E}"/>
                  </a:ext>
                </a:extLst>
              </p:cNvPr>
              <p:cNvSpPr/>
              <p:nvPr/>
            </p:nvSpPr>
            <p:spPr>
              <a:xfrm rot="5400000">
                <a:off x="2975937" y="2733130"/>
                <a:ext cx="1273048" cy="1273048"/>
              </a:xfrm>
              <a:prstGeom prst="rect">
                <a:avLst/>
              </a:prstGeom>
              <a:solidFill>
                <a:srgbClr val="444444">
                  <a:alpha val="80000"/>
                </a:srgbClr>
              </a:solidFill>
              <a:ln w="12700" cap="flat" cmpd="sng" algn="ctr">
                <a:noFill/>
                <a:prstDash val="solid"/>
                <a:miter lim="800000"/>
              </a:ln>
              <a:effectLst>
                <a:outerShdw blurRad="88900" dist="63500" dir="6000000" sx="102000" sy="102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Calibri"/>
                  <a:ea typeface="微软雅黑"/>
                  <a:cs typeface="+mn-cs"/>
                </a:endParaRPr>
              </a:p>
            </p:txBody>
          </p:sp>
          <p:sp>
            <p:nvSpPr>
              <p:cNvPr id="14" name="文本框 13">
                <a:extLst>
                  <a:ext uri="{FF2B5EF4-FFF2-40B4-BE49-F238E27FC236}">
                    <a16:creationId xmlns:a16="http://schemas.microsoft.com/office/drawing/2014/main" id="{47982B12-ADCF-4B0E-B12D-818C9233A686}"/>
                  </a:ext>
                </a:extLst>
              </p:cNvPr>
              <p:cNvSpPr txBox="1"/>
              <p:nvPr/>
            </p:nvSpPr>
            <p:spPr>
              <a:xfrm>
                <a:off x="2610125" y="2951036"/>
                <a:ext cx="1936878" cy="76832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4400" b="0" i="0" u="none" strike="noStrike" kern="0" cap="none" spc="0" normalizeH="0" baseline="0" noProof="0">
                    <a:ln>
                      <a:noFill/>
                    </a:ln>
                    <a:solidFill>
                      <a:srgbClr val="FFFFFF"/>
                    </a:solidFill>
                    <a:effectLst/>
                    <a:uLnTx/>
                    <a:uFillTx/>
                    <a:latin typeface="Calibri" panose="020F0502020204030204" pitchFamily="34" charset="0"/>
                    <a:ea typeface="Microsoft YaHei" panose="020B0503020204020204" pitchFamily="34" charset="-122"/>
                    <a:sym typeface="Calibri" panose="020F0502020204030204" pitchFamily="34" charset="0"/>
                  </a:rPr>
                  <a:t>01.</a:t>
                </a:r>
                <a:endParaRPr kumimoji="0" lang="zh-CN" altLang="en-US" sz="4400" b="0" i="0" u="none" strike="noStrike" kern="0" cap="none" spc="0" normalizeH="0" baseline="0" noProof="0">
                  <a:ln>
                    <a:noFill/>
                  </a:ln>
                  <a:solidFill>
                    <a:srgbClr val="FFFFFF"/>
                  </a:solidFill>
                  <a:effectLst/>
                  <a:uLnTx/>
                  <a:uFillTx/>
                  <a:latin typeface="Calibri" panose="020F0502020204030204" pitchFamily="34" charset="0"/>
                  <a:ea typeface="Microsoft YaHei" panose="020B0503020204020204" pitchFamily="34" charset="-122"/>
                  <a:sym typeface="Calibri" panose="020F0502020204030204" pitchFamily="34" charset="0"/>
                </a:endParaRPr>
              </a:p>
            </p:txBody>
          </p:sp>
          <p:sp>
            <p:nvSpPr>
              <p:cNvPr id="15" name="矩形 14">
                <a:extLst>
                  <a:ext uri="{FF2B5EF4-FFF2-40B4-BE49-F238E27FC236}">
                    <a16:creationId xmlns:a16="http://schemas.microsoft.com/office/drawing/2014/main" id="{8CF213A7-BB30-4ABA-905C-D24809A9AD7E}"/>
                  </a:ext>
                </a:extLst>
              </p:cNvPr>
              <p:cNvSpPr/>
              <p:nvPr/>
            </p:nvSpPr>
            <p:spPr>
              <a:xfrm rot="5400000">
                <a:off x="2869538" y="2610362"/>
                <a:ext cx="1273048" cy="1273048"/>
              </a:xfrm>
              <a:prstGeom prst="rect">
                <a:avLst/>
              </a:prstGeom>
              <a:noFill/>
              <a:ln w="1905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Calibri"/>
                  <a:ea typeface="微软雅黑"/>
                  <a:cs typeface="+mn-cs"/>
                </a:endParaRPr>
              </a:p>
            </p:txBody>
          </p:sp>
        </p:grpSp>
      </p:grpSp>
    </p:spTree>
    <p:extLst>
      <p:ext uri="{BB962C8B-B14F-4D97-AF65-F5344CB8AC3E}">
        <p14:creationId xmlns:p14="http://schemas.microsoft.com/office/powerpoint/2010/main" val="33455576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AC4602F3-8EE1-40D8-9B8F-9B5F8C919357}"/>
              </a:ext>
            </a:extLst>
          </p:cNvPr>
          <p:cNvSpPr txBox="1"/>
          <p:nvPr/>
        </p:nvSpPr>
        <p:spPr>
          <a:xfrm>
            <a:off x="847150" y="714411"/>
            <a:ext cx="10570435" cy="2522357"/>
          </a:xfrm>
          <a:prstGeom prst="rect">
            <a:avLst/>
          </a:prstGeom>
          <a:noFill/>
        </p:spPr>
        <p:txBody>
          <a:bodyPr wrap="square" rtlCol="0">
            <a:spAutoFit/>
          </a:bodyPr>
          <a:lstStyle/>
          <a:p>
            <a:pPr marL="285750" indent="-285750">
              <a:lnSpc>
                <a:spcPct val="180000"/>
              </a:lnSpc>
              <a:buFont typeface="Arial" panose="020B0604020202020204" pitchFamily="34" charset="0"/>
              <a:buChar char="•"/>
            </a:pPr>
            <a:r>
              <a:rPr lang="en-US" altLang="zh-CN" b="1" dirty="0">
                <a:ea typeface="微软雅黑" panose="020B0503020204020204" pitchFamily="34" charset="-122"/>
              </a:rPr>
              <a:t>Mahjong is a dynamic game with incomplete information. There are four players in the game. Each player has an asymmetry of information.</a:t>
            </a:r>
          </a:p>
          <a:p>
            <a:pPr marL="285750" indent="-285750">
              <a:lnSpc>
                <a:spcPct val="180000"/>
              </a:lnSpc>
              <a:buFont typeface="Arial" panose="020B0604020202020204" pitchFamily="34" charset="0"/>
              <a:buChar char="•"/>
            </a:pPr>
            <a:r>
              <a:rPr lang="en-US" altLang="zh-CN" b="1" dirty="0">
                <a:ea typeface="微软雅黑" panose="020B0503020204020204" pitchFamily="34" charset="-122"/>
              </a:rPr>
              <a:t>Chinese Standard Mahjong as international and domestic recognized mahjong play, its special is that it has 81 kinds of winning hands and limits win at least 8 points.</a:t>
            </a:r>
          </a:p>
          <a:p>
            <a:pPr marL="285750" indent="-285750">
              <a:lnSpc>
                <a:spcPct val="180000"/>
              </a:lnSpc>
              <a:buFont typeface="Arial" panose="020B0604020202020204" pitchFamily="34" charset="0"/>
              <a:buChar char="•"/>
            </a:pPr>
            <a:r>
              <a:rPr lang="en-US" altLang="zh-CN" b="1" dirty="0">
                <a:ea typeface="微软雅黑" panose="020B0503020204020204" pitchFamily="34" charset="-122"/>
              </a:rPr>
              <a:t>It takes the number of games to distinguish a player's competitive level.</a:t>
            </a:r>
            <a:endParaRPr lang="zh-CN" altLang="en-US" b="1" dirty="0">
              <a:ea typeface="微软雅黑" panose="020B0503020204020204" pitchFamily="34" charset="-122"/>
            </a:endParaRPr>
          </a:p>
        </p:txBody>
      </p:sp>
      <p:pic>
        <p:nvPicPr>
          <p:cNvPr id="8" name="图片 7">
            <a:extLst>
              <a:ext uri="{FF2B5EF4-FFF2-40B4-BE49-F238E27FC236}">
                <a16:creationId xmlns:a16="http://schemas.microsoft.com/office/drawing/2014/main" id="{713633AE-2677-46E6-8EA7-8FB127E95018}"/>
              </a:ext>
            </a:extLst>
          </p:cNvPr>
          <p:cNvPicPr>
            <a:picLocks noChangeAspect="1"/>
          </p:cNvPicPr>
          <p:nvPr/>
        </p:nvPicPr>
        <p:blipFill>
          <a:blip r:embed="rId3"/>
          <a:stretch>
            <a:fillRect/>
          </a:stretch>
        </p:blipFill>
        <p:spPr>
          <a:xfrm>
            <a:off x="3841099" y="3282252"/>
            <a:ext cx="4509802" cy="3473640"/>
          </a:xfrm>
          <a:prstGeom prst="rect">
            <a:avLst/>
          </a:prstGeom>
        </p:spPr>
      </p:pic>
      <p:sp>
        <p:nvSpPr>
          <p:cNvPr id="2" name="文本框 1">
            <a:extLst>
              <a:ext uri="{FF2B5EF4-FFF2-40B4-BE49-F238E27FC236}">
                <a16:creationId xmlns:a16="http://schemas.microsoft.com/office/drawing/2014/main" id="{475C7B04-2253-4AD7-BA90-ECDBCE3779F2}"/>
              </a:ext>
            </a:extLst>
          </p:cNvPr>
          <p:cNvSpPr txBox="1"/>
          <p:nvPr/>
        </p:nvSpPr>
        <p:spPr>
          <a:xfrm>
            <a:off x="420832" y="224692"/>
            <a:ext cx="3210791" cy="584775"/>
          </a:xfrm>
          <a:prstGeom prst="rect">
            <a:avLst/>
          </a:prstGeom>
          <a:noFill/>
        </p:spPr>
        <p:txBody>
          <a:bodyPr wrap="square" rtlCol="0">
            <a:spAutoFit/>
          </a:bodyPr>
          <a:lstStyle/>
          <a:p>
            <a:r>
              <a:rPr lang="en-US" altLang="zh-CN" sz="3200" dirty="0">
                <a:latin typeface="微软雅黑" panose="020B0503020204020204" pitchFamily="34" charset="-122"/>
                <a:ea typeface="微软雅黑" panose="020B0503020204020204" pitchFamily="34" charset="-122"/>
              </a:rPr>
              <a:t>Game Features</a:t>
            </a:r>
          </a:p>
        </p:txBody>
      </p:sp>
    </p:spTree>
    <p:extLst>
      <p:ext uri="{BB962C8B-B14F-4D97-AF65-F5344CB8AC3E}">
        <p14:creationId xmlns:p14="http://schemas.microsoft.com/office/powerpoint/2010/main" val="41678407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AC4602F3-8EE1-40D8-9B8F-9B5F8C919357}"/>
              </a:ext>
            </a:extLst>
          </p:cNvPr>
          <p:cNvSpPr txBox="1"/>
          <p:nvPr/>
        </p:nvSpPr>
        <p:spPr>
          <a:xfrm>
            <a:off x="810782" y="1358647"/>
            <a:ext cx="10570435" cy="5126147"/>
          </a:xfrm>
          <a:prstGeom prst="rect">
            <a:avLst/>
          </a:prstGeom>
          <a:noFill/>
        </p:spPr>
        <p:txBody>
          <a:bodyPr wrap="square" rtlCol="0">
            <a:spAutoFit/>
          </a:bodyPr>
          <a:lstStyle/>
          <a:p>
            <a:pPr marL="285750" indent="-285750">
              <a:lnSpc>
                <a:spcPct val="180000"/>
              </a:lnSpc>
              <a:buFont typeface="Arial" panose="020B0604020202020204" pitchFamily="34" charset="0"/>
              <a:buChar char="•"/>
            </a:pPr>
            <a:r>
              <a:rPr lang="en-US" altLang="zh-CN" sz="2000" b="1" dirty="0">
                <a:ea typeface="微软雅黑" panose="020B0503020204020204" pitchFamily="34" charset="-122"/>
              </a:rPr>
              <a:t>KEY POINTS</a:t>
            </a:r>
          </a:p>
          <a:p>
            <a:pPr marL="742950" lvl="1" indent="-285750">
              <a:lnSpc>
                <a:spcPct val="180000"/>
              </a:lnSpc>
              <a:buFont typeface="Arial" panose="020B0604020202020204" pitchFamily="34" charset="0"/>
              <a:buChar char="•"/>
            </a:pPr>
            <a:r>
              <a:rPr lang="en-US" altLang="zh-CN" b="1" dirty="0">
                <a:ea typeface="微软雅黑" panose="020B0503020204020204" pitchFamily="34" charset="-122"/>
              </a:rPr>
              <a:t>Based on expert knowledge, the observation of the human data. </a:t>
            </a:r>
          </a:p>
          <a:p>
            <a:pPr marL="742950" lvl="1" indent="-285750">
              <a:lnSpc>
                <a:spcPct val="180000"/>
              </a:lnSpc>
              <a:buFont typeface="Arial" panose="020B0604020202020204" pitchFamily="34" charset="0"/>
              <a:buChar char="•"/>
            </a:pPr>
            <a:r>
              <a:rPr lang="en-US" altLang="zh-CN" b="1" dirty="0">
                <a:ea typeface="微软雅黑" panose="020B0503020204020204" pitchFamily="34" charset="-122"/>
              </a:rPr>
              <a:t>Based on the correct theoretical basis: </a:t>
            </a:r>
            <a:r>
              <a:rPr lang="en-US" altLang="zh-CN" b="1" dirty="0">
                <a:latin typeface="微软雅黑" panose="020B0503020204020204" pitchFamily="34" charset="-122"/>
                <a:ea typeface="微软雅黑" panose="020B0503020204020204" pitchFamily="34" charset="-122"/>
              </a:rPr>
              <a:t>Card Effect Theory,</a:t>
            </a:r>
            <a:r>
              <a:rPr lang="en-US" altLang="zh-CN" b="1" dirty="0">
                <a:ea typeface="微软雅黑" panose="020B0503020204020204" pitchFamily="34" charset="-122"/>
              </a:rPr>
              <a:t> </a:t>
            </a:r>
            <a:r>
              <a:rPr lang="en-US" altLang="zh-CN" b="1" dirty="0">
                <a:latin typeface="微软雅黑" panose="020B0503020204020204" pitchFamily="34" charset="-122"/>
                <a:ea typeface="微软雅黑" panose="020B0503020204020204" pitchFamily="34" charset="-122"/>
              </a:rPr>
              <a:t>Shanten Number Theory.</a:t>
            </a:r>
          </a:p>
          <a:p>
            <a:pPr marL="742950" lvl="1" indent="-285750">
              <a:lnSpc>
                <a:spcPct val="180000"/>
              </a:lnSpc>
              <a:buFont typeface="Arial" panose="020B0604020202020204" pitchFamily="34" charset="0"/>
              <a:buChar char="•"/>
            </a:pPr>
            <a:r>
              <a:rPr lang="en-US" altLang="zh-CN" b="1" dirty="0">
                <a:ea typeface="微软雅黑" panose="020B0503020204020204" pitchFamily="34" charset="-122"/>
              </a:rPr>
              <a:t>Focus on both offense and defense.</a:t>
            </a:r>
          </a:p>
          <a:p>
            <a:pPr marL="285750" indent="-285750">
              <a:lnSpc>
                <a:spcPct val="180000"/>
              </a:lnSpc>
              <a:buFont typeface="Arial" panose="020B0604020202020204" pitchFamily="34" charset="0"/>
              <a:buChar char="•"/>
            </a:pPr>
            <a:r>
              <a:rPr lang="en-US" altLang="zh-CN" sz="2000" b="1" dirty="0">
                <a:ea typeface="微软雅黑" panose="020B0503020204020204" pitchFamily="34" charset="-122"/>
              </a:rPr>
              <a:t>DIFFICULTY</a:t>
            </a:r>
          </a:p>
          <a:p>
            <a:pPr marL="742950" lvl="1" indent="-285750">
              <a:lnSpc>
                <a:spcPct val="180000"/>
              </a:lnSpc>
              <a:buFont typeface="Arial" panose="020B0604020202020204" pitchFamily="34" charset="0"/>
              <a:buChar char="•"/>
            </a:pPr>
            <a:r>
              <a:rPr lang="en-US" altLang="zh-CN" b="1" dirty="0">
                <a:ea typeface="微软雅黑" panose="020B0503020204020204" pitchFamily="34" charset="-122"/>
              </a:rPr>
              <a:t>Related research investment, as well as the theoretical basis is little.</a:t>
            </a:r>
          </a:p>
          <a:p>
            <a:pPr marL="742950" lvl="1" indent="-285750">
              <a:lnSpc>
                <a:spcPct val="180000"/>
              </a:lnSpc>
              <a:buFont typeface="Arial" panose="020B0604020202020204" pitchFamily="34" charset="0"/>
              <a:buChar char="•"/>
            </a:pPr>
            <a:r>
              <a:rPr lang="en-US" altLang="zh-CN" b="1" dirty="0">
                <a:ea typeface="微软雅黑" panose="020B0503020204020204" pitchFamily="34" charset="-122"/>
              </a:rPr>
              <a:t>The limitation of 8 points consumes a lot of time to the algorithm, and many traditional win fast and disassembly strategies can not be used due to the limitation.</a:t>
            </a:r>
          </a:p>
          <a:p>
            <a:pPr marL="742950" lvl="1" indent="-285750">
              <a:lnSpc>
                <a:spcPct val="180000"/>
              </a:lnSpc>
              <a:buFont typeface="Arial" panose="020B0604020202020204" pitchFamily="34" charset="0"/>
              <a:buChar char="•"/>
            </a:pPr>
            <a:r>
              <a:rPr lang="en-US" altLang="zh-CN" b="1" dirty="0">
                <a:ea typeface="微软雅黑" panose="020B0503020204020204" pitchFamily="34" charset="-122"/>
              </a:rPr>
              <a:t>The mahjong game process is abstracted into state and action conversion.</a:t>
            </a:r>
          </a:p>
          <a:p>
            <a:pPr marL="742950" lvl="1" indent="-285750">
              <a:lnSpc>
                <a:spcPct val="180000"/>
              </a:lnSpc>
              <a:buFont typeface="Arial" panose="020B0604020202020204" pitchFamily="34" charset="0"/>
              <a:buChar char="•"/>
            </a:pPr>
            <a:r>
              <a:rPr lang="en-US" altLang="zh-CN" b="1" dirty="0">
                <a:ea typeface="微软雅黑" panose="020B0503020204020204" pitchFamily="34" charset="-122"/>
              </a:rPr>
              <a:t>How to analyse and process the human data.</a:t>
            </a:r>
          </a:p>
        </p:txBody>
      </p:sp>
      <p:sp>
        <p:nvSpPr>
          <p:cNvPr id="2" name="文本框 1">
            <a:extLst>
              <a:ext uri="{FF2B5EF4-FFF2-40B4-BE49-F238E27FC236}">
                <a16:creationId xmlns:a16="http://schemas.microsoft.com/office/drawing/2014/main" id="{475C7B04-2253-4AD7-BA90-ECDBCE3779F2}"/>
              </a:ext>
            </a:extLst>
          </p:cNvPr>
          <p:cNvSpPr txBox="1"/>
          <p:nvPr/>
        </p:nvSpPr>
        <p:spPr>
          <a:xfrm>
            <a:off x="384464" y="531224"/>
            <a:ext cx="7174923" cy="584775"/>
          </a:xfrm>
          <a:prstGeom prst="rect">
            <a:avLst/>
          </a:prstGeom>
          <a:noFill/>
        </p:spPr>
        <p:txBody>
          <a:bodyPr wrap="square" rtlCol="0">
            <a:spAutoFit/>
          </a:bodyPr>
          <a:lstStyle/>
          <a:p>
            <a:r>
              <a:rPr lang="en-US" altLang="zh-CN" sz="3200" dirty="0">
                <a:latin typeface="微软雅黑" panose="020B0503020204020204" pitchFamily="34" charset="-122"/>
                <a:ea typeface="微软雅黑" panose="020B0503020204020204" pitchFamily="34" charset="-122"/>
              </a:rPr>
              <a:t>Key and difficult points of AI design</a:t>
            </a:r>
          </a:p>
        </p:txBody>
      </p:sp>
    </p:spTree>
    <p:extLst>
      <p:ext uri="{BB962C8B-B14F-4D97-AF65-F5344CB8AC3E}">
        <p14:creationId xmlns:p14="http://schemas.microsoft.com/office/powerpoint/2010/main" val="3163259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a:extLst>
              <a:ext uri="{FF2B5EF4-FFF2-40B4-BE49-F238E27FC236}">
                <a16:creationId xmlns:a16="http://schemas.microsoft.com/office/drawing/2014/main" id="{3A144A8A-461B-4460-B006-F020E3362C26}"/>
              </a:ext>
            </a:extLst>
          </p:cNvPr>
          <p:cNvGrpSpPr/>
          <p:nvPr/>
        </p:nvGrpSpPr>
        <p:grpSpPr>
          <a:xfrm>
            <a:off x="3199447" y="2693352"/>
            <a:ext cx="5819140" cy="1471295"/>
            <a:chOff x="4110" y="4111"/>
            <a:chExt cx="9164" cy="2317"/>
          </a:xfrm>
        </p:grpSpPr>
        <p:sp>
          <p:nvSpPr>
            <p:cNvPr id="10" name="文本框 9">
              <a:extLst>
                <a:ext uri="{FF2B5EF4-FFF2-40B4-BE49-F238E27FC236}">
                  <a16:creationId xmlns:a16="http://schemas.microsoft.com/office/drawing/2014/main" id="{24E1F24A-45EB-419A-82D7-C4077CB8C127}"/>
                </a:ext>
              </a:extLst>
            </p:cNvPr>
            <p:cNvSpPr txBox="1"/>
            <p:nvPr/>
          </p:nvSpPr>
          <p:spPr>
            <a:xfrm>
              <a:off x="7674" y="4228"/>
              <a:ext cx="5600" cy="208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4000" b="0"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sym typeface="Calibri" panose="020F0502020204030204" pitchFamily="34" charset="0"/>
                </a:rPr>
                <a:t>Offense</a:t>
              </a:r>
            </a:p>
            <a:p>
              <a:pPr marL="0" marR="0" lvl="0" indent="0" defTabSz="914400" eaLnBrk="1" fontAlgn="auto" latinLnBrk="0" hangingPunct="1">
                <a:lnSpc>
                  <a:spcPct val="100000"/>
                </a:lnSpc>
                <a:spcBef>
                  <a:spcPts val="0"/>
                </a:spcBef>
                <a:spcAft>
                  <a:spcPts val="0"/>
                </a:spcAft>
                <a:buClrTx/>
                <a:buSzTx/>
                <a:buFontTx/>
                <a:buNone/>
                <a:tabLst/>
                <a:defRPr/>
              </a:pPr>
              <a:r>
                <a:rPr lang="en-US" altLang="zh-CN" sz="4000" kern="0" dirty="0">
                  <a:solidFill>
                    <a:srgbClr val="000000"/>
                  </a:solidFill>
                  <a:effectLst>
                    <a:outerShdw blurRad="38100" dist="38100" dir="2700000" algn="tl">
                      <a:srgbClr val="000000">
                        <a:alpha val="43137"/>
                      </a:srgbClr>
                    </a:outerShdw>
                  </a:effectLst>
                  <a:latin typeface="Calibri" panose="020F0502020204030204" pitchFamily="34" charset="0"/>
                  <a:ea typeface="Microsoft YaHei" panose="020B0503020204020204" pitchFamily="34" charset="-122"/>
                  <a:sym typeface="Calibri" panose="020F0502020204030204" pitchFamily="34" charset="0"/>
                </a:rPr>
                <a:t>Algorithm</a:t>
              </a:r>
              <a:endParaRPr kumimoji="0" lang="zh-CN" altLang="en-US" sz="4000" b="0" i="0" u="none" strike="noStrike" kern="0" cap="none" spc="0" normalizeH="0" baseline="0" noProof="0" dirty="0">
                <a:ln>
                  <a:noFill/>
                </a:ln>
                <a:solidFill>
                  <a:srgbClr val="000000"/>
                </a:solidFill>
                <a:effectLst>
                  <a:outerShdw blurRad="38100" dist="38100" dir="2700000" algn="tl">
                    <a:srgbClr val="000000">
                      <a:alpha val="43137"/>
                    </a:srgbClr>
                  </a:outerShdw>
                </a:effectLst>
                <a:uLnTx/>
                <a:uFillTx/>
                <a:latin typeface="Calibri" panose="020F0502020204030204" pitchFamily="34" charset="0"/>
                <a:ea typeface="Microsoft YaHei" panose="020B0503020204020204" pitchFamily="34" charset="-122"/>
                <a:sym typeface="Calibri" panose="020F0502020204030204" pitchFamily="34" charset="0"/>
              </a:endParaRPr>
            </a:p>
          </p:txBody>
        </p:sp>
        <p:grpSp>
          <p:nvGrpSpPr>
            <p:cNvPr id="11" name="组合 10">
              <a:extLst>
                <a:ext uri="{FF2B5EF4-FFF2-40B4-BE49-F238E27FC236}">
                  <a16:creationId xmlns:a16="http://schemas.microsoft.com/office/drawing/2014/main" id="{DEDAB653-4486-4721-A6E3-5D53DCA72812}"/>
                </a:ext>
              </a:extLst>
            </p:cNvPr>
            <p:cNvGrpSpPr/>
            <p:nvPr/>
          </p:nvGrpSpPr>
          <p:grpSpPr>
            <a:xfrm>
              <a:off x="4110" y="4111"/>
              <a:ext cx="3050" cy="2317"/>
              <a:chOff x="2610125" y="2610362"/>
              <a:chExt cx="1936878" cy="1471250"/>
            </a:xfrm>
          </p:grpSpPr>
          <p:sp>
            <p:nvSpPr>
              <p:cNvPr id="12" name="矩形 11">
                <a:extLst>
                  <a:ext uri="{FF2B5EF4-FFF2-40B4-BE49-F238E27FC236}">
                    <a16:creationId xmlns:a16="http://schemas.microsoft.com/office/drawing/2014/main" id="{18E4C8F0-1DB4-43C9-9C1B-E72542671541}"/>
                  </a:ext>
                </a:extLst>
              </p:cNvPr>
              <p:cNvSpPr/>
              <p:nvPr/>
            </p:nvSpPr>
            <p:spPr>
              <a:xfrm rot="5400000">
                <a:off x="3051371" y="2808564"/>
                <a:ext cx="1273048" cy="1273048"/>
              </a:xfrm>
              <a:prstGeom prst="rect">
                <a:avLst/>
              </a:prstGeom>
              <a:solidFill>
                <a:srgbClr val="D4D6D7"/>
              </a:solidFill>
              <a:ln w="12700" cap="flat" cmpd="sng" algn="ctr">
                <a:noFill/>
                <a:prstDash val="solid"/>
                <a:miter lim="800000"/>
              </a:ln>
              <a:effectLst>
                <a:outerShdw blurRad="152400" dist="63500" dir="6000000" sx="102000" sy="102000" algn="tl" rotWithShape="0">
                  <a:prstClr val="black">
                    <a:alpha val="2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Calibri"/>
                  <a:ea typeface="微软雅黑"/>
                  <a:cs typeface="+mn-cs"/>
                </a:endParaRPr>
              </a:p>
            </p:txBody>
          </p:sp>
          <p:sp>
            <p:nvSpPr>
              <p:cNvPr id="13" name="矩形 12">
                <a:extLst>
                  <a:ext uri="{FF2B5EF4-FFF2-40B4-BE49-F238E27FC236}">
                    <a16:creationId xmlns:a16="http://schemas.microsoft.com/office/drawing/2014/main" id="{79B4286B-21DF-4D05-8DFB-967F580F113E}"/>
                  </a:ext>
                </a:extLst>
              </p:cNvPr>
              <p:cNvSpPr/>
              <p:nvPr/>
            </p:nvSpPr>
            <p:spPr>
              <a:xfrm rot="5400000">
                <a:off x="2975937" y="2733130"/>
                <a:ext cx="1273048" cy="1273048"/>
              </a:xfrm>
              <a:prstGeom prst="rect">
                <a:avLst/>
              </a:prstGeom>
              <a:solidFill>
                <a:srgbClr val="444444">
                  <a:alpha val="80000"/>
                </a:srgbClr>
              </a:solidFill>
              <a:ln w="12700" cap="flat" cmpd="sng" algn="ctr">
                <a:noFill/>
                <a:prstDash val="solid"/>
                <a:miter lim="800000"/>
              </a:ln>
              <a:effectLst>
                <a:outerShdw blurRad="88900" dist="63500" dir="6000000" sx="102000" sy="102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Calibri"/>
                  <a:ea typeface="微软雅黑"/>
                  <a:cs typeface="+mn-cs"/>
                </a:endParaRPr>
              </a:p>
            </p:txBody>
          </p:sp>
          <p:sp>
            <p:nvSpPr>
              <p:cNvPr id="14" name="文本框 13">
                <a:extLst>
                  <a:ext uri="{FF2B5EF4-FFF2-40B4-BE49-F238E27FC236}">
                    <a16:creationId xmlns:a16="http://schemas.microsoft.com/office/drawing/2014/main" id="{47982B12-ADCF-4B0E-B12D-818C9233A686}"/>
                  </a:ext>
                </a:extLst>
              </p:cNvPr>
              <p:cNvSpPr txBox="1"/>
              <p:nvPr/>
            </p:nvSpPr>
            <p:spPr>
              <a:xfrm>
                <a:off x="2610125" y="2951036"/>
                <a:ext cx="1936878" cy="768326"/>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4400" b="0" i="0" u="none" strike="noStrike" kern="0" cap="none" spc="0" normalizeH="0" baseline="0" noProof="0" dirty="0">
                    <a:ln>
                      <a:noFill/>
                    </a:ln>
                    <a:solidFill>
                      <a:srgbClr val="FFFFFF"/>
                    </a:solidFill>
                    <a:effectLst/>
                    <a:uLnTx/>
                    <a:uFillTx/>
                    <a:latin typeface="Calibri" panose="020F0502020204030204" pitchFamily="34" charset="0"/>
                    <a:ea typeface="Microsoft YaHei" panose="020B0503020204020204" pitchFamily="34" charset="-122"/>
                    <a:sym typeface="Calibri" panose="020F0502020204030204" pitchFamily="34" charset="0"/>
                  </a:rPr>
                  <a:t>02.</a:t>
                </a:r>
                <a:endParaRPr kumimoji="0" lang="zh-CN" altLang="en-US" sz="4400" b="0" i="0" u="none" strike="noStrike" kern="0" cap="none" spc="0" normalizeH="0" baseline="0" noProof="0" dirty="0">
                  <a:ln>
                    <a:noFill/>
                  </a:ln>
                  <a:solidFill>
                    <a:srgbClr val="FFFFFF"/>
                  </a:solidFill>
                  <a:effectLst/>
                  <a:uLnTx/>
                  <a:uFillTx/>
                  <a:latin typeface="Calibri" panose="020F0502020204030204" pitchFamily="34" charset="0"/>
                  <a:ea typeface="Microsoft YaHei" panose="020B0503020204020204" pitchFamily="34" charset="-122"/>
                  <a:sym typeface="Calibri" panose="020F0502020204030204" pitchFamily="34" charset="0"/>
                </a:endParaRPr>
              </a:p>
            </p:txBody>
          </p:sp>
          <p:sp>
            <p:nvSpPr>
              <p:cNvPr id="15" name="矩形 14">
                <a:extLst>
                  <a:ext uri="{FF2B5EF4-FFF2-40B4-BE49-F238E27FC236}">
                    <a16:creationId xmlns:a16="http://schemas.microsoft.com/office/drawing/2014/main" id="{8CF213A7-BB30-4ABA-905C-D24809A9AD7E}"/>
                  </a:ext>
                </a:extLst>
              </p:cNvPr>
              <p:cNvSpPr/>
              <p:nvPr/>
            </p:nvSpPr>
            <p:spPr>
              <a:xfrm rot="5400000">
                <a:off x="2869538" y="2610362"/>
                <a:ext cx="1273048" cy="1273048"/>
              </a:xfrm>
              <a:prstGeom prst="rect">
                <a:avLst/>
              </a:prstGeom>
              <a:noFill/>
              <a:ln w="1905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Calibri"/>
                  <a:ea typeface="微软雅黑"/>
                  <a:cs typeface="+mn-cs"/>
                </a:endParaRPr>
              </a:p>
            </p:txBody>
          </p:sp>
        </p:grpSp>
      </p:grpSp>
    </p:spTree>
    <p:extLst>
      <p:ext uri="{BB962C8B-B14F-4D97-AF65-F5344CB8AC3E}">
        <p14:creationId xmlns:p14="http://schemas.microsoft.com/office/powerpoint/2010/main" val="29709463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AC4602F3-8EE1-40D8-9B8F-9B5F8C919357}"/>
              </a:ext>
            </a:extLst>
          </p:cNvPr>
          <p:cNvSpPr txBox="1"/>
          <p:nvPr/>
        </p:nvSpPr>
        <p:spPr>
          <a:xfrm>
            <a:off x="810782" y="1431379"/>
            <a:ext cx="10570435" cy="1580561"/>
          </a:xfrm>
          <a:prstGeom prst="rect">
            <a:avLst/>
          </a:prstGeom>
          <a:noFill/>
        </p:spPr>
        <p:txBody>
          <a:bodyPr wrap="square" rtlCol="0">
            <a:spAutoFit/>
          </a:bodyPr>
          <a:lstStyle/>
          <a:p>
            <a:pPr marL="285750" indent="-285750">
              <a:lnSpc>
                <a:spcPct val="180000"/>
              </a:lnSpc>
              <a:buFont typeface="Arial" panose="020B0604020202020204" pitchFamily="34" charset="0"/>
              <a:buChar char="•"/>
            </a:pPr>
            <a:r>
              <a:rPr lang="en-US" altLang="zh-CN" sz="2000" b="1" dirty="0">
                <a:ea typeface="微软雅黑" panose="020B0503020204020204" pitchFamily="34" charset="-122"/>
              </a:rPr>
              <a:t>CARD EFFECT THEORY</a:t>
            </a:r>
          </a:p>
          <a:p>
            <a:pPr marL="742950" lvl="1" indent="-285750">
              <a:lnSpc>
                <a:spcPct val="180000"/>
              </a:lnSpc>
              <a:buFont typeface="Arial" panose="020B0604020202020204" pitchFamily="34" charset="0"/>
              <a:buChar char="•"/>
            </a:pPr>
            <a:r>
              <a:rPr lang="en-US" altLang="zh-CN" b="1" dirty="0">
                <a:ea typeface="微软雅黑" panose="020B0503020204020204" pitchFamily="34" charset="-122"/>
              </a:rPr>
              <a:t>Shanten Number: How many cards do you need to </a:t>
            </a:r>
            <a:r>
              <a:rPr lang="en-US" altLang="zh-CN" b="1" dirty="0" err="1">
                <a:ea typeface="微软雅黑" panose="020B0503020204020204" pitchFamily="34" charset="-122"/>
              </a:rPr>
              <a:t>shanten</a:t>
            </a:r>
            <a:r>
              <a:rPr lang="en-US" altLang="zh-CN" b="1" dirty="0">
                <a:ea typeface="微软雅黑" panose="020B0503020204020204" pitchFamily="34" charset="-122"/>
              </a:rPr>
              <a:t>. </a:t>
            </a:r>
          </a:p>
          <a:p>
            <a:pPr marL="742950" lvl="1" indent="-285750">
              <a:lnSpc>
                <a:spcPct val="180000"/>
              </a:lnSpc>
              <a:buFont typeface="Arial" panose="020B0604020202020204" pitchFamily="34" charset="0"/>
              <a:buChar char="•"/>
            </a:pPr>
            <a:r>
              <a:rPr lang="en-US" altLang="zh-CN" b="1" dirty="0">
                <a:ea typeface="微软雅黑" panose="020B0503020204020204" pitchFamily="34" charset="-122"/>
              </a:rPr>
              <a:t>Effective Card: The card that can move forward the drawing hand.</a:t>
            </a:r>
          </a:p>
        </p:txBody>
      </p:sp>
      <p:sp>
        <p:nvSpPr>
          <p:cNvPr id="2" name="文本框 1">
            <a:extLst>
              <a:ext uri="{FF2B5EF4-FFF2-40B4-BE49-F238E27FC236}">
                <a16:creationId xmlns:a16="http://schemas.microsoft.com/office/drawing/2014/main" id="{475C7B04-2253-4AD7-BA90-ECDBCE3779F2}"/>
              </a:ext>
            </a:extLst>
          </p:cNvPr>
          <p:cNvSpPr txBox="1"/>
          <p:nvPr/>
        </p:nvSpPr>
        <p:spPr>
          <a:xfrm>
            <a:off x="384464" y="531224"/>
            <a:ext cx="7174923" cy="584775"/>
          </a:xfrm>
          <a:prstGeom prst="rect">
            <a:avLst/>
          </a:prstGeom>
          <a:noFill/>
        </p:spPr>
        <p:txBody>
          <a:bodyPr wrap="square" rtlCol="0">
            <a:spAutoFit/>
          </a:bodyPr>
          <a:lstStyle/>
          <a:p>
            <a:r>
              <a:rPr lang="en-US" altLang="zh-CN" sz="3200" dirty="0">
                <a:latin typeface="微软雅黑" panose="020B0503020204020204" pitchFamily="34" charset="-122"/>
                <a:ea typeface="微软雅黑" panose="020B0503020204020204" pitchFamily="34" charset="-122"/>
              </a:rPr>
              <a:t>Basic idea of offense</a:t>
            </a:r>
          </a:p>
        </p:txBody>
      </p:sp>
      <p:pic>
        <p:nvPicPr>
          <p:cNvPr id="5" name="图片 4">
            <a:extLst>
              <a:ext uri="{FF2B5EF4-FFF2-40B4-BE49-F238E27FC236}">
                <a16:creationId xmlns:a16="http://schemas.microsoft.com/office/drawing/2014/main" id="{472084C9-1C66-4BB1-9043-8EFEBD84E552}"/>
              </a:ext>
            </a:extLst>
          </p:cNvPr>
          <p:cNvPicPr>
            <a:picLocks noChangeAspect="1"/>
          </p:cNvPicPr>
          <p:nvPr/>
        </p:nvPicPr>
        <p:blipFill>
          <a:blip r:embed="rId3"/>
          <a:stretch>
            <a:fillRect/>
          </a:stretch>
        </p:blipFill>
        <p:spPr>
          <a:xfrm>
            <a:off x="810782" y="3587558"/>
            <a:ext cx="5099993" cy="2497762"/>
          </a:xfrm>
          <a:prstGeom prst="rect">
            <a:avLst/>
          </a:prstGeom>
        </p:spPr>
      </p:pic>
      <p:sp>
        <p:nvSpPr>
          <p:cNvPr id="6" name="文本框 5">
            <a:extLst>
              <a:ext uri="{FF2B5EF4-FFF2-40B4-BE49-F238E27FC236}">
                <a16:creationId xmlns:a16="http://schemas.microsoft.com/office/drawing/2014/main" id="{81B5D53C-B501-4367-B69D-7A6DA68D2D29}"/>
              </a:ext>
            </a:extLst>
          </p:cNvPr>
          <p:cNvSpPr txBox="1"/>
          <p:nvPr/>
        </p:nvSpPr>
        <p:spPr>
          <a:xfrm>
            <a:off x="6603342" y="3824559"/>
            <a:ext cx="4777875" cy="2023759"/>
          </a:xfrm>
          <a:prstGeom prst="rect">
            <a:avLst/>
          </a:prstGeom>
          <a:noFill/>
        </p:spPr>
        <p:txBody>
          <a:bodyPr wrap="square" rtlCol="0">
            <a:spAutoFit/>
          </a:bodyPr>
          <a:lstStyle/>
          <a:p>
            <a:pPr marL="285750" indent="-285750">
              <a:lnSpc>
                <a:spcPct val="180000"/>
              </a:lnSpc>
              <a:buFont typeface="Arial" panose="020B0604020202020204" pitchFamily="34" charset="0"/>
              <a:buChar char="•"/>
            </a:pPr>
            <a:r>
              <a:rPr lang="en-US" altLang="zh-CN" b="1" dirty="0">
                <a:ea typeface="微软雅黑" panose="020B0503020204020204" pitchFamily="34" charset="-122"/>
              </a:rPr>
              <a:t>Theoretically, you can go towards the direction of the drawing hand each time.</a:t>
            </a:r>
          </a:p>
          <a:p>
            <a:pPr marL="285750" indent="-285750">
              <a:lnSpc>
                <a:spcPct val="180000"/>
              </a:lnSpc>
              <a:buFont typeface="Arial" panose="020B0604020202020204" pitchFamily="34" charset="0"/>
              <a:buChar char="•"/>
            </a:pPr>
            <a:r>
              <a:rPr lang="en-US" altLang="zh-CN" b="1" dirty="0">
                <a:ea typeface="微软雅黑" panose="020B0503020204020204" pitchFamily="34" charset="-122"/>
              </a:rPr>
              <a:t>The game has the limitation of 8 points.</a:t>
            </a:r>
          </a:p>
          <a:p>
            <a:pPr marL="285750" indent="-285750">
              <a:lnSpc>
                <a:spcPct val="180000"/>
              </a:lnSpc>
              <a:buFont typeface="Arial" panose="020B0604020202020204" pitchFamily="34" charset="0"/>
              <a:buChar char="•"/>
            </a:pPr>
            <a:r>
              <a:rPr lang="en-US" altLang="zh-CN" b="1" dirty="0">
                <a:ea typeface="微软雅黑" panose="020B0503020204020204" pitchFamily="34" charset="-122"/>
              </a:rPr>
              <a:t>We should prevent the error winning.</a:t>
            </a:r>
          </a:p>
        </p:txBody>
      </p:sp>
    </p:spTree>
    <p:extLst>
      <p:ext uri="{BB962C8B-B14F-4D97-AF65-F5344CB8AC3E}">
        <p14:creationId xmlns:p14="http://schemas.microsoft.com/office/powerpoint/2010/main" val="29902892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AC4602F3-8EE1-40D8-9B8F-9B5F8C919357}"/>
              </a:ext>
            </a:extLst>
          </p:cNvPr>
          <p:cNvSpPr txBox="1"/>
          <p:nvPr/>
        </p:nvSpPr>
        <p:spPr>
          <a:xfrm>
            <a:off x="695470" y="1379425"/>
            <a:ext cx="10801059" cy="5126147"/>
          </a:xfrm>
          <a:prstGeom prst="rect">
            <a:avLst/>
          </a:prstGeom>
          <a:noFill/>
        </p:spPr>
        <p:txBody>
          <a:bodyPr wrap="square" rtlCol="0">
            <a:spAutoFit/>
          </a:bodyPr>
          <a:lstStyle/>
          <a:p>
            <a:pPr marL="285750" indent="-285750">
              <a:lnSpc>
                <a:spcPct val="180000"/>
              </a:lnSpc>
              <a:buFont typeface="Arial" panose="020B0604020202020204" pitchFamily="34" charset="0"/>
              <a:buChar char="•"/>
            </a:pPr>
            <a:r>
              <a:rPr lang="en-US" altLang="zh-CN" sz="2000" b="1">
                <a:ea typeface="微软雅黑" panose="020B0503020204020204" pitchFamily="34" charset="-122"/>
              </a:rPr>
              <a:t>When shanten number &gt; 2</a:t>
            </a:r>
          </a:p>
          <a:p>
            <a:pPr marL="742950" lvl="1" indent="-285750">
              <a:lnSpc>
                <a:spcPct val="180000"/>
              </a:lnSpc>
              <a:buFont typeface="Arial" panose="020B0604020202020204" pitchFamily="34" charset="0"/>
              <a:buChar char="•"/>
            </a:pPr>
            <a:r>
              <a:rPr lang="en-US" altLang="zh-CN" b="1">
                <a:ea typeface="微软雅黑" panose="020B0503020204020204" pitchFamily="34" charset="-122"/>
              </a:rPr>
              <a:t>Far from the status of the drawing hand, we directly reduce the Shanten Number.</a:t>
            </a:r>
          </a:p>
          <a:p>
            <a:pPr marL="742950" lvl="1" indent="-285750">
              <a:lnSpc>
                <a:spcPct val="180000"/>
              </a:lnSpc>
              <a:buFont typeface="Arial" panose="020B0604020202020204" pitchFamily="34" charset="0"/>
              <a:buChar char="•"/>
            </a:pPr>
            <a:r>
              <a:rPr lang="en-US" altLang="zh-CN" b="1">
                <a:ea typeface="微软雅黑" panose="020B0503020204020204" pitchFamily="34" charset="-122"/>
              </a:rPr>
              <a:t>Each </a:t>
            </a:r>
            <a:r>
              <a:rPr lang="en-US" altLang="zh-CN" b="1" dirty="0">
                <a:ea typeface="微软雅黑" panose="020B0503020204020204" pitchFamily="34" charset="-122"/>
              </a:rPr>
              <a:t>play strategy selects the card that has the </a:t>
            </a:r>
            <a:r>
              <a:rPr lang="en-US" altLang="zh-CN" b="1">
                <a:ea typeface="微软雅黑" panose="020B0503020204020204" pitchFamily="34" charset="-122"/>
              </a:rPr>
              <a:t>smallest Shanten</a:t>
            </a:r>
            <a:r>
              <a:rPr lang="zh-CN" altLang="en-US" b="1">
                <a:ea typeface="微软雅黑" panose="020B0503020204020204" pitchFamily="34" charset="-122"/>
              </a:rPr>
              <a:t> </a:t>
            </a:r>
            <a:r>
              <a:rPr lang="en-US" altLang="zh-CN" b="1" dirty="0">
                <a:ea typeface="微软雅黑" panose="020B0503020204020204" pitchFamily="34" charset="-122"/>
              </a:rPr>
              <a:t>Number and the largest number of effective card.</a:t>
            </a:r>
          </a:p>
          <a:p>
            <a:pPr marL="285750" indent="-285750">
              <a:lnSpc>
                <a:spcPct val="180000"/>
              </a:lnSpc>
              <a:buFont typeface="Arial" panose="020B0604020202020204" pitchFamily="34" charset="0"/>
              <a:buChar char="•"/>
            </a:pPr>
            <a:r>
              <a:rPr lang="en-US" altLang="zh-CN" sz="2000" b="1">
                <a:ea typeface="微软雅黑" panose="020B0503020204020204" pitchFamily="34" charset="-122"/>
              </a:rPr>
              <a:t>When shanten number </a:t>
            </a:r>
            <a:r>
              <a:rPr lang="zh-CN" altLang="en-US" sz="2000" b="1">
                <a:ea typeface="微软雅黑" panose="020B0503020204020204" pitchFamily="34" charset="-122"/>
              </a:rPr>
              <a:t>≤</a:t>
            </a:r>
            <a:r>
              <a:rPr lang="en-US" altLang="zh-CN" sz="2000" b="1">
                <a:ea typeface="微软雅黑" panose="020B0503020204020204" pitchFamily="34" charset="-122"/>
              </a:rPr>
              <a:t> 2</a:t>
            </a:r>
          </a:p>
          <a:p>
            <a:pPr marL="742950" lvl="1" indent="-285750">
              <a:lnSpc>
                <a:spcPct val="180000"/>
              </a:lnSpc>
              <a:buFont typeface="Arial" panose="020B0604020202020204" pitchFamily="34" charset="0"/>
              <a:buChar char="•"/>
            </a:pPr>
            <a:r>
              <a:rPr lang="en-US" altLang="zh-CN" b="1">
                <a:ea typeface="微软雅黑" panose="020B0503020204020204" pitchFamily="34" charset="-122"/>
              </a:rPr>
              <a:t>Further </a:t>
            </a:r>
            <a:r>
              <a:rPr lang="en-US" altLang="zh-CN" b="1" dirty="0">
                <a:ea typeface="微软雅黑" panose="020B0503020204020204" pitchFamily="34" charset="-122"/>
              </a:rPr>
              <a:t>continuing to go towards the direction of the drawing hand is likely to be the error win.</a:t>
            </a:r>
          </a:p>
          <a:p>
            <a:pPr marL="742950" lvl="1" indent="-285750">
              <a:lnSpc>
                <a:spcPct val="180000"/>
              </a:lnSpc>
              <a:buFont typeface="Arial" panose="020B0604020202020204" pitchFamily="34" charset="0"/>
              <a:buChar char="•"/>
            </a:pPr>
            <a:r>
              <a:rPr lang="en-US" altLang="zh-CN" b="1" dirty="0">
                <a:ea typeface="微软雅黑" panose="020B0503020204020204" pitchFamily="34" charset="-122"/>
              </a:rPr>
              <a:t>Simulate enumeration with a search tree to find the branch that is most likely to be a valid winning hand.</a:t>
            </a:r>
          </a:p>
          <a:p>
            <a:pPr marL="742950" lvl="1" indent="-285750">
              <a:lnSpc>
                <a:spcPct val="180000"/>
              </a:lnSpc>
              <a:buFont typeface="Arial" panose="020B0604020202020204" pitchFamily="34" charset="0"/>
              <a:buChar char="•"/>
            </a:pPr>
            <a:r>
              <a:rPr lang="en-US" altLang="zh-CN" b="1" dirty="0">
                <a:ea typeface="微软雅黑" panose="020B0503020204020204" pitchFamily="34" charset="-122"/>
              </a:rPr>
              <a:t>When a winning hand is found in a branch, the point of a winning hand is counted, and finally the branch with the largest number of effective card is selected.</a:t>
            </a:r>
          </a:p>
        </p:txBody>
      </p:sp>
      <p:sp>
        <p:nvSpPr>
          <p:cNvPr id="2" name="文本框 1">
            <a:extLst>
              <a:ext uri="{FF2B5EF4-FFF2-40B4-BE49-F238E27FC236}">
                <a16:creationId xmlns:a16="http://schemas.microsoft.com/office/drawing/2014/main" id="{475C7B04-2253-4AD7-BA90-ECDBCE3779F2}"/>
              </a:ext>
            </a:extLst>
          </p:cNvPr>
          <p:cNvSpPr txBox="1"/>
          <p:nvPr/>
        </p:nvSpPr>
        <p:spPr>
          <a:xfrm>
            <a:off x="384464" y="531224"/>
            <a:ext cx="7174923" cy="584775"/>
          </a:xfrm>
          <a:prstGeom prst="rect">
            <a:avLst/>
          </a:prstGeom>
          <a:noFill/>
        </p:spPr>
        <p:txBody>
          <a:bodyPr wrap="square" rtlCol="0">
            <a:spAutoFit/>
          </a:bodyPr>
          <a:lstStyle/>
          <a:p>
            <a:r>
              <a:rPr lang="en-US" altLang="zh-CN" sz="3200" dirty="0">
                <a:latin typeface="微软雅黑" panose="020B0503020204020204" pitchFamily="34" charset="-122"/>
                <a:ea typeface="微软雅黑" panose="020B0503020204020204" pitchFamily="34" charset="-122"/>
              </a:rPr>
              <a:t>Basic idea of offense</a:t>
            </a:r>
          </a:p>
        </p:txBody>
      </p:sp>
    </p:spTree>
    <p:extLst>
      <p:ext uri="{BB962C8B-B14F-4D97-AF65-F5344CB8AC3E}">
        <p14:creationId xmlns:p14="http://schemas.microsoft.com/office/powerpoint/2010/main" val="18864846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AC4602F3-8EE1-40D8-9B8F-9B5F8C919357}"/>
              </a:ext>
            </a:extLst>
          </p:cNvPr>
          <p:cNvSpPr txBox="1"/>
          <p:nvPr/>
        </p:nvSpPr>
        <p:spPr>
          <a:xfrm>
            <a:off x="666137" y="1977416"/>
            <a:ext cx="10859726" cy="2903167"/>
          </a:xfrm>
          <a:prstGeom prst="rect">
            <a:avLst/>
          </a:prstGeom>
          <a:noFill/>
        </p:spPr>
        <p:txBody>
          <a:bodyPr wrap="square" rtlCol="0">
            <a:spAutoFit/>
          </a:bodyPr>
          <a:lstStyle/>
          <a:p>
            <a:pPr marL="285750" indent="-285750">
              <a:lnSpc>
                <a:spcPct val="180000"/>
              </a:lnSpc>
              <a:buFont typeface="Arial" panose="020B0604020202020204" pitchFamily="34" charset="0"/>
              <a:buChar char="•"/>
            </a:pPr>
            <a:r>
              <a:rPr lang="en-US" altLang="zh-CN" sz="2400" b="1" dirty="0">
                <a:ea typeface="微软雅黑" panose="020B0503020204020204" pitchFamily="34" charset="-122"/>
              </a:rPr>
              <a:t>The shortages of the search tree</a:t>
            </a:r>
          </a:p>
          <a:p>
            <a:pPr marL="742950" lvl="1" indent="-285750">
              <a:lnSpc>
                <a:spcPct val="180000"/>
              </a:lnSpc>
              <a:buFont typeface="Arial" panose="020B0604020202020204" pitchFamily="34" charset="0"/>
              <a:buChar char="•"/>
            </a:pPr>
            <a:r>
              <a:rPr lang="en-US" altLang="zh-CN" sz="2000" b="1" dirty="0">
                <a:ea typeface="微软雅黑" panose="020B0503020204020204" pitchFamily="34" charset="-122"/>
              </a:rPr>
              <a:t>The level limitation on the search tree can lead to misjudgment.</a:t>
            </a:r>
          </a:p>
          <a:p>
            <a:pPr marL="742950" lvl="1" indent="-285750">
              <a:lnSpc>
                <a:spcPct val="180000"/>
              </a:lnSpc>
              <a:buFont typeface="Arial" panose="020B0604020202020204" pitchFamily="34" charset="0"/>
              <a:buChar char="•"/>
            </a:pPr>
            <a:r>
              <a:rPr lang="en-US" altLang="zh-CN" sz="2000" b="1" dirty="0">
                <a:ea typeface="微软雅黑" panose="020B0503020204020204" pitchFamily="34" charset="-122"/>
              </a:rPr>
              <a:t>Although the detection of the winning hand has judged the limitation of 8 point, but can not prevent the BOT to calculate some ways of the </a:t>
            </a:r>
            <a:r>
              <a:rPr lang="en-US" altLang="zh-CN" sz="2000" b="1" dirty="0" err="1">
                <a:ea typeface="微软雅黑" panose="020B0503020204020204" pitchFamily="34" charset="-122"/>
              </a:rPr>
              <a:t>Shanten</a:t>
            </a:r>
            <a:r>
              <a:rPr lang="en-US" altLang="zh-CN" sz="2000" b="1" dirty="0">
                <a:ea typeface="微软雅黑" panose="020B0503020204020204" pitchFamily="34" charset="-122"/>
              </a:rPr>
              <a:t> Number which can not reach </a:t>
            </a:r>
            <a:r>
              <a:rPr lang="en-US" altLang="zh-CN" sz="2000" b="1">
                <a:ea typeface="微软雅黑" panose="020B0503020204020204" pitchFamily="34" charset="-122"/>
              </a:rPr>
              <a:t>8 points, </a:t>
            </a:r>
            <a:r>
              <a:rPr lang="en-US" altLang="zh-CN" sz="2000" b="1" dirty="0">
                <a:ea typeface="微软雅黑" panose="020B0503020204020204" pitchFamily="34" charset="-122"/>
              </a:rPr>
              <a:t>leading to its choice of a error win.</a:t>
            </a:r>
          </a:p>
        </p:txBody>
      </p:sp>
      <p:sp>
        <p:nvSpPr>
          <p:cNvPr id="2" name="文本框 1">
            <a:extLst>
              <a:ext uri="{FF2B5EF4-FFF2-40B4-BE49-F238E27FC236}">
                <a16:creationId xmlns:a16="http://schemas.microsoft.com/office/drawing/2014/main" id="{475C7B04-2253-4AD7-BA90-ECDBCE3779F2}"/>
              </a:ext>
            </a:extLst>
          </p:cNvPr>
          <p:cNvSpPr txBox="1"/>
          <p:nvPr/>
        </p:nvSpPr>
        <p:spPr>
          <a:xfrm>
            <a:off x="384464" y="531224"/>
            <a:ext cx="7174923" cy="584775"/>
          </a:xfrm>
          <a:prstGeom prst="rect">
            <a:avLst/>
          </a:prstGeom>
          <a:noFill/>
        </p:spPr>
        <p:txBody>
          <a:bodyPr wrap="square" rtlCol="0">
            <a:spAutoFit/>
          </a:bodyPr>
          <a:lstStyle/>
          <a:p>
            <a:r>
              <a:rPr lang="en-US" altLang="zh-CN" sz="3200" dirty="0">
                <a:latin typeface="微软雅黑" panose="020B0503020204020204" pitchFamily="34" charset="-122"/>
                <a:ea typeface="微软雅黑" panose="020B0503020204020204" pitchFamily="34" charset="-122"/>
              </a:rPr>
              <a:t>Stage optimization of offense</a:t>
            </a:r>
          </a:p>
        </p:txBody>
      </p:sp>
    </p:spTree>
    <p:extLst>
      <p:ext uri="{BB962C8B-B14F-4D97-AF65-F5344CB8AC3E}">
        <p14:creationId xmlns:p14="http://schemas.microsoft.com/office/powerpoint/2010/main" val="32111575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816</TotalTime>
  <Words>890</Words>
  <Application>Microsoft Office PowerPoint</Application>
  <PresentationFormat>宽屏</PresentationFormat>
  <Paragraphs>96</Paragraphs>
  <Slides>16</Slides>
  <Notes>16</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16</vt:i4>
      </vt:variant>
    </vt:vector>
  </HeadingPairs>
  <TitlesOfParts>
    <vt:vector size="22" baseType="lpstr">
      <vt:lpstr>等线</vt:lpstr>
      <vt:lpstr>等线 Light</vt: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新宇 胡</dc:creator>
  <cp:lastModifiedBy>林 洋一</cp:lastModifiedBy>
  <cp:revision>55</cp:revision>
  <dcterms:created xsi:type="dcterms:W3CDTF">2019-05-29T16:24:21Z</dcterms:created>
  <dcterms:modified xsi:type="dcterms:W3CDTF">2021-01-08T06:11:42Z</dcterms:modified>
</cp:coreProperties>
</file>